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63"/>
  </p:notesMasterIdLst>
  <p:sldIdLst>
    <p:sldId id="284" r:id="rId2"/>
    <p:sldId id="285" r:id="rId3"/>
    <p:sldId id="286" r:id="rId4"/>
    <p:sldId id="287" r:id="rId5"/>
    <p:sldId id="288" r:id="rId6"/>
    <p:sldId id="289" r:id="rId7"/>
    <p:sldId id="297" r:id="rId8"/>
    <p:sldId id="298" r:id="rId9"/>
    <p:sldId id="290" r:id="rId10"/>
    <p:sldId id="295" r:id="rId11"/>
    <p:sldId id="296" r:id="rId12"/>
    <p:sldId id="291" r:id="rId13"/>
    <p:sldId id="300" r:id="rId14"/>
    <p:sldId id="354" r:id="rId15"/>
    <p:sldId id="302" r:id="rId16"/>
    <p:sldId id="331" r:id="rId17"/>
    <p:sldId id="332" r:id="rId18"/>
    <p:sldId id="350" r:id="rId19"/>
    <p:sldId id="355" r:id="rId20"/>
    <p:sldId id="304" r:id="rId21"/>
    <p:sldId id="305" r:id="rId22"/>
    <p:sldId id="301" r:id="rId23"/>
    <p:sldId id="336" r:id="rId24"/>
    <p:sldId id="341" r:id="rId25"/>
    <p:sldId id="342" r:id="rId26"/>
    <p:sldId id="344" r:id="rId27"/>
    <p:sldId id="345" r:id="rId28"/>
    <p:sldId id="346" r:id="rId29"/>
    <p:sldId id="333" r:id="rId30"/>
    <p:sldId id="347" r:id="rId31"/>
    <p:sldId id="292" r:id="rId32"/>
    <p:sldId id="334" r:id="rId33"/>
    <p:sldId id="306" r:id="rId34"/>
    <p:sldId id="309" r:id="rId35"/>
    <p:sldId id="310" r:id="rId36"/>
    <p:sldId id="311" r:id="rId37"/>
    <p:sldId id="312" r:id="rId38"/>
    <p:sldId id="307" r:id="rId39"/>
    <p:sldId id="348" r:id="rId40"/>
    <p:sldId id="293" r:id="rId41"/>
    <p:sldId id="313" r:id="rId42"/>
    <p:sldId id="315" r:id="rId43"/>
    <p:sldId id="316" r:id="rId44"/>
    <p:sldId id="317" r:id="rId45"/>
    <p:sldId id="327" r:id="rId46"/>
    <p:sldId id="328" r:id="rId47"/>
    <p:sldId id="314" r:id="rId48"/>
    <p:sldId id="349" r:id="rId49"/>
    <p:sldId id="308" r:id="rId50"/>
    <p:sldId id="320" r:id="rId51"/>
    <p:sldId id="321" r:id="rId52"/>
    <p:sldId id="322" r:id="rId53"/>
    <p:sldId id="323" r:id="rId54"/>
    <p:sldId id="319" r:id="rId55"/>
    <p:sldId id="352" r:id="rId56"/>
    <p:sldId id="294" r:id="rId57"/>
    <p:sldId id="351" r:id="rId58"/>
    <p:sldId id="353" r:id="rId59"/>
    <p:sldId id="324" r:id="rId60"/>
    <p:sldId id="325" r:id="rId61"/>
    <p:sldId id="326" r:id="rId62"/>
  </p:sldIdLst>
  <p:sldSz cx="9144000" cy="5143500" type="screen16x9"/>
  <p:notesSz cx="9144000" cy="6858000"/>
  <p:embeddedFontLst>
    <p:embeddedFont>
      <p:font typeface="Patrick Hand SC" pitchFamily="2" charset="77"/>
      <p:regular r:id="rId64"/>
    </p:embeddedFont>
    <p:embeddedFont>
      <p:font typeface="Sniglet" pitchFamily="82" charset="0"/>
      <p:regular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re-Intro" id="{C252EDA9-2159-4C51-A7C9-E2B53EE83936}">
          <p14:sldIdLst>
            <p14:sldId id="284"/>
            <p14:sldId id="285"/>
            <p14:sldId id="286"/>
            <p14:sldId id="287"/>
            <p14:sldId id="288"/>
            <p14:sldId id="289"/>
            <p14:sldId id="297"/>
            <p14:sldId id="298"/>
          </p14:sldIdLst>
        </p14:section>
        <p14:section name="1 - Intro" id="{0F2B26C3-07F2-4D1B-98A3-691D30111D6B}">
          <p14:sldIdLst>
            <p14:sldId id="290"/>
            <p14:sldId id="295"/>
            <p14:sldId id="296"/>
          </p14:sldIdLst>
        </p14:section>
        <p14:section name="2 - Choosing Good Team Members" id="{95F81793-4422-4449-90A2-92EA7C6E4E11}">
          <p14:sldIdLst>
            <p14:sldId id="291"/>
            <p14:sldId id="300"/>
            <p14:sldId id="354"/>
            <p14:sldId id="302"/>
            <p14:sldId id="331"/>
            <p14:sldId id="332"/>
            <p14:sldId id="350"/>
            <p14:sldId id="355"/>
            <p14:sldId id="304"/>
            <p14:sldId id="305"/>
            <p14:sldId id="301"/>
            <p14:sldId id="336"/>
            <p14:sldId id="341"/>
            <p14:sldId id="342"/>
            <p14:sldId id="344"/>
            <p14:sldId id="345"/>
            <p14:sldId id="346"/>
            <p14:sldId id="333"/>
            <p14:sldId id="347"/>
          </p14:sldIdLst>
        </p14:section>
        <p14:section name="3 - Great Onboarding Experiences" id="{8D02DB5C-30CB-4EA4-A0ED-732A76BA20D9}">
          <p14:sldIdLst>
            <p14:sldId id="292"/>
            <p14:sldId id="334"/>
            <p14:sldId id="306"/>
            <p14:sldId id="309"/>
            <p14:sldId id="310"/>
            <p14:sldId id="311"/>
            <p14:sldId id="312"/>
            <p14:sldId id="307"/>
            <p14:sldId id="348"/>
          </p14:sldIdLst>
        </p14:section>
        <p14:section name="4 - Effective Mentoring Practices" id="{BE0F6678-A7ED-4403-B655-8514E85ECE89}">
          <p14:sldIdLst>
            <p14:sldId id="293"/>
            <p14:sldId id="313"/>
            <p14:sldId id="315"/>
            <p14:sldId id="316"/>
            <p14:sldId id="317"/>
            <p14:sldId id="327"/>
            <p14:sldId id="328"/>
            <p14:sldId id="314"/>
            <p14:sldId id="349"/>
          </p14:sldIdLst>
        </p14:section>
        <p14:section name="5 - Iterate and Improve" id="{93646088-8F16-400D-996E-822BC1E70FCE}">
          <p14:sldIdLst>
            <p14:sldId id="308"/>
            <p14:sldId id="320"/>
            <p14:sldId id="321"/>
            <p14:sldId id="322"/>
            <p14:sldId id="323"/>
            <p14:sldId id="319"/>
            <p14:sldId id="352"/>
          </p14:sldIdLst>
        </p14:section>
        <p14:section name="6 - Conclusion" id="{2E13A53A-7B37-4CD7-B19A-4EAEFB84EEFB}">
          <p14:sldIdLst>
            <p14:sldId id="294"/>
            <p14:sldId id="351"/>
            <p14:sldId id="353"/>
            <p14:sldId id="324"/>
            <p14:sldId id="325"/>
            <p14:sldId id="326"/>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95B7"/>
    <a:srgbClr val="FBFF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4308B4-C92A-453B-BE6A-662D4BD19D03}">
  <a:tblStyle styleId="{B84308B4-C92A-453B-BE6A-662D4BD19D0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68169" autoAdjust="0"/>
  </p:normalViewPr>
  <p:slideViewPr>
    <p:cSldViewPr snapToGrid="0">
      <p:cViewPr varScale="1">
        <p:scale>
          <a:sx n="111" d="100"/>
          <a:sy n="111" d="100"/>
        </p:scale>
        <p:origin x="2208" y="192"/>
      </p:cViewPr>
      <p:guideLst>
        <p:guide orient="horz" pos="1620"/>
        <p:guide pos="2880"/>
      </p:guideLst>
    </p:cSldViewPr>
  </p:slideViewPr>
  <p:notesTextViewPr>
    <p:cViewPr>
      <p:scale>
        <a:sx n="1" d="1"/>
        <a:sy n="1" d="1"/>
      </p:scale>
      <p:origin x="0" y="0"/>
    </p:cViewPr>
  </p:notesTextViewPr>
  <p:sorterViewPr>
    <p:cViewPr>
      <p:scale>
        <a:sx n="100" d="100"/>
        <a:sy n="100" d="100"/>
      </p:scale>
      <p:origin x="0" y="-14357"/>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Intro</a:t>
            </a:r>
          </a:p>
          <a:p>
            <a:pPr marL="171450" lvl="0" indent="-171450">
              <a:spcBef>
                <a:spcPts val="0"/>
              </a:spcBef>
              <a:spcAft>
                <a:spcPts val="0"/>
              </a:spcAft>
            </a:pPr>
            <a:r>
              <a:rPr lang="en-US" dirty="0"/>
              <a:t>Definitely tweet along if you want</a:t>
            </a:r>
            <a:endParaRPr dirty="0"/>
          </a:p>
        </p:txBody>
      </p:sp>
    </p:spTree>
    <p:extLst>
      <p:ext uri="{BB962C8B-B14F-4D97-AF65-F5344CB8AC3E}">
        <p14:creationId xmlns:p14="http://schemas.microsoft.com/office/powerpoint/2010/main" val="2305118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This started out as a rant</a:t>
            </a:r>
          </a:p>
          <a:p>
            <a:pPr marL="171450" lvl="0" indent="-171450">
              <a:spcBef>
                <a:spcPts val="0"/>
              </a:spcBef>
              <a:spcAft>
                <a:spcPts val="0"/>
              </a:spcAft>
            </a:pPr>
            <a:r>
              <a:rPr lang="en-US" dirty="0"/>
              <a:t>Talked to too many friends on Slack, Twitter, and in real life</a:t>
            </a:r>
          </a:p>
          <a:p>
            <a:pPr marL="171450" lvl="0" indent="-171450">
              <a:spcBef>
                <a:spcPts val="0"/>
              </a:spcBef>
              <a:spcAft>
                <a:spcPts val="0"/>
              </a:spcAft>
            </a:pPr>
            <a:r>
              <a:rPr lang="en-US" dirty="0"/>
              <a:t>SO MANY terrible stories of their work places</a:t>
            </a:r>
          </a:p>
          <a:p>
            <a:pPr marL="171450" lvl="0" indent="-171450">
              <a:spcBef>
                <a:spcPts val="0"/>
              </a:spcBef>
              <a:spcAft>
                <a:spcPts val="0"/>
              </a:spcAft>
            </a:pPr>
            <a:r>
              <a:rPr lang="en-US" dirty="0"/>
              <a:t>It drove me mad</a:t>
            </a:r>
          </a:p>
          <a:p>
            <a:pPr marL="171450" lvl="0" indent="-171450">
              <a:spcBef>
                <a:spcPts val="0"/>
              </a:spcBef>
              <a:spcAft>
                <a:spcPts val="0"/>
              </a:spcAft>
            </a:pPr>
            <a:endParaRPr dirty="0"/>
          </a:p>
        </p:txBody>
      </p:sp>
    </p:spTree>
    <p:extLst>
      <p:ext uri="{BB962C8B-B14F-4D97-AF65-F5344CB8AC3E}">
        <p14:creationId xmlns:p14="http://schemas.microsoft.com/office/powerpoint/2010/main" val="3980315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Why are these teams terrible?</a:t>
            </a:r>
          </a:p>
          <a:p>
            <a:pPr marL="171450" lvl="0" indent="-171450">
              <a:spcBef>
                <a:spcPts val="0"/>
              </a:spcBef>
              <a:spcAft>
                <a:spcPts val="0"/>
              </a:spcAft>
            </a:pPr>
            <a:r>
              <a:rPr lang="en-US" dirty="0"/>
              <a:t>What can we do about it?</a:t>
            </a:r>
          </a:p>
          <a:p>
            <a:pPr marL="171450" lvl="0" indent="-171450">
              <a:spcBef>
                <a:spcPts val="0"/>
              </a:spcBef>
              <a:spcAft>
                <a:spcPts val="0"/>
              </a:spcAft>
            </a:pPr>
            <a:r>
              <a:rPr lang="en-US" dirty="0"/>
              <a:t>I proposed this talk to a conference couple of years ago</a:t>
            </a:r>
          </a:p>
          <a:p>
            <a:pPr marL="171450" lvl="0" indent="-171450">
              <a:spcBef>
                <a:spcPts val="0"/>
              </a:spcBef>
              <a:spcAft>
                <a:spcPts val="0"/>
              </a:spcAft>
            </a:pPr>
            <a:r>
              <a:rPr lang="en-US" dirty="0"/>
              <a:t>Since then, I’ve learned even more about teams and what works as I’ve went through 8 month job hunt</a:t>
            </a:r>
          </a:p>
        </p:txBody>
      </p:sp>
    </p:spTree>
    <p:extLst>
      <p:ext uri="{BB962C8B-B14F-4D97-AF65-F5344CB8AC3E}">
        <p14:creationId xmlns:p14="http://schemas.microsoft.com/office/powerpoint/2010/main" val="2044684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The process of building a good team starts before you even try to build it</a:t>
            </a:r>
          </a:p>
          <a:p>
            <a:pPr marL="171450" lvl="0" indent="-171450">
              <a:spcBef>
                <a:spcPts val="0"/>
              </a:spcBef>
              <a:spcAft>
                <a:spcPts val="0"/>
              </a:spcAft>
            </a:pPr>
            <a:r>
              <a:rPr lang="en-US" dirty="0"/>
              <a:t>There are many things to think through before trying to hire a new person or fill a gap that opened up</a:t>
            </a:r>
            <a:endParaRPr dirty="0"/>
          </a:p>
        </p:txBody>
      </p:sp>
    </p:spTree>
    <p:extLst>
      <p:ext uri="{BB962C8B-B14F-4D97-AF65-F5344CB8AC3E}">
        <p14:creationId xmlns:p14="http://schemas.microsoft.com/office/powerpoint/2010/main" val="1271739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Sometimes it’s obvious… C# dev left, you need a C# dev</a:t>
            </a:r>
          </a:p>
          <a:p>
            <a:pPr marL="171450" lvl="0" indent="-171450">
              <a:spcBef>
                <a:spcPts val="0"/>
              </a:spcBef>
              <a:spcAft>
                <a:spcPts val="0"/>
              </a:spcAft>
            </a:pPr>
            <a:r>
              <a:rPr lang="en-US" dirty="0"/>
              <a:t>Sometimes it’s not… you need a new team member of some sort</a:t>
            </a:r>
          </a:p>
          <a:p>
            <a:pPr marL="171450" lvl="0" indent="-171450">
              <a:spcBef>
                <a:spcPts val="0"/>
              </a:spcBef>
              <a:spcAft>
                <a:spcPts val="0"/>
              </a:spcAft>
            </a:pPr>
            <a:endParaRPr lang="en-US" dirty="0"/>
          </a:p>
        </p:txBody>
      </p:sp>
    </p:spTree>
    <p:extLst>
      <p:ext uri="{BB962C8B-B14F-4D97-AF65-F5344CB8AC3E}">
        <p14:creationId xmlns:p14="http://schemas.microsoft.com/office/powerpoint/2010/main" val="3713401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Sometimes it’s obvious… C# dev left, you need a C# dev</a:t>
            </a:r>
          </a:p>
          <a:p>
            <a:pPr marL="171450" lvl="0" indent="-171450">
              <a:spcBef>
                <a:spcPts val="0"/>
              </a:spcBef>
              <a:spcAft>
                <a:spcPts val="0"/>
              </a:spcAft>
            </a:pPr>
            <a:r>
              <a:rPr lang="en-US" dirty="0"/>
              <a:t>Sometimes it’s not… you need a new team member of some sort</a:t>
            </a:r>
          </a:p>
          <a:p>
            <a:pPr marL="171450" lvl="0" indent="-171450">
              <a:spcBef>
                <a:spcPts val="0"/>
              </a:spcBef>
              <a:spcAft>
                <a:spcPts val="0"/>
              </a:spcAft>
            </a:pPr>
            <a:endParaRPr lang="en-US" dirty="0"/>
          </a:p>
          <a:p>
            <a:pPr marL="171450" lvl="0" indent="-171450">
              <a:spcBef>
                <a:spcPts val="0"/>
              </a:spcBef>
              <a:spcAft>
                <a:spcPts val="0"/>
              </a:spcAft>
            </a:pPr>
            <a:r>
              <a:rPr lang="en-US" dirty="0"/>
              <a:t>What tech expertise do you need?</a:t>
            </a:r>
          </a:p>
          <a:p>
            <a:pPr marL="171450" lvl="0" indent="-171450">
              <a:spcBef>
                <a:spcPts val="0"/>
              </a:spcBef>
              <a:spcAft>
                <a:spcPts val="0"/>
              </a:spcAft>
            </a:pPr>
            <a:r>
              <a:rPr lang="en-US" dirty="0"/>
              <a:t>What skillsets do you feel would be helpful?</a:t>
            </a:r>
          </a:p>
          <a:p>
            <a:pPr marL="171450" lvl="0" indent="-171450">
              <a:spcBef>
                <a:spcPts val="0"/>
              </a:spcBef>
              <a:spcAft>
                <a:spcPts val="0"/>
              </a:spcAft>
            </a:pPr>
            <a:r>
              <a:rPr lang="en-US" dirty="0"/>
              <a:t>But also:  What traits do you feel you need? A good experienced architect? A creative mind? </a:t>
            </a:r>
          </a:p>
          <a:p>
            <a:pPr marL="171450" lvl="0" indent="-171450">
              <a:spcBef>
                <a:spcPts val="0"/>
              </a:spcBef>
              <a:spcAft>
                <a:spcPts val="0"/>
              </a:spcAft>
            </a:pPr>
            <a:r>
              <a:rPr lang="en-US" dirty="0"/>
              <a:t>Is there something you feel the team is lacking?</a:t>
            </a:r>
            <a:endParaRPr dirty="0"/>
          </a:p>
        </p:txBody>
      </p:sp>
    </p:spTree>
    <p:extLst>
      <p:ext uri="{BB962C8B-B14F-4D97-AF65-F5344CB8AC3E}">
        <p14:creationId xmlns:p14="http://schemas.microsoft.com/office/powerpoint/2010/main" val="2336462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[READ]</a:t>
            </a:r>
          </a:p>
          <a:p>
            <a:pPr marL="171450" lvl="0" indent="-171450">
              <a:spcBef>
                <a:spcPts val="0"/>
              </a:spcBef>
              <a:spcAft>
                <a:spcPts val="0"/>
              </a:spcAft>
            </a:pPr>
            <a:r>
              <a:rPr lang="en-US" dirty="0"/>
              <a:t>And I emphasize “correctly”</a:t>
            </a:r>
            <a:endParaRPr dirty="0"/>
          </a:p>
        </p:txBody>
      </p:sp>
    </p:spTree>
    <p:extLst>
      <p:ext uri="{BB962C8B-B14F-4D97-AF65-F5344CB8AC3E}">
        <p14:creationId xmlns:p14="http://schemas.microsoft.com/office/powerpoint/2010/main" val="1150341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This is from an actual developer advocate role I was asked to apply to</a:t>
            </a:r>
          </a:p>
          <a:p>
            <a:pPr marL="171450" lvl="0" indent="-171450">
              <a:spcBef>
                <a:spcPts val="0"/>
              </a:spcBef>
              <a:spcAft>
                <a:spcPts val="0"/>
              </a:spcAft>
            </a:pPr>
            <a:r>
              <a:rPr lang="en-US" dirty="0"/>
              <a:t>Description is:</a:t>
            </a:r>
          </a:p>
          <a:p>
            <a:pPr marL="628650" lvl="1" indent="-171450">
              <a:spcBef>
                <a:spcPts val="0"/>
              </a:spcBef>
              <a:spcAft>
                <a:spcPts val="0"/>
              </a:spcAft>
            </a:pPr>
            <a:r>
              <a:rPr lang="en-US" dirty="0"/>
              <a:t>Bachelors in computer science</a:t>
            </a:r>
          </a:p>
          <a:p>
            <a:pPr marL="628650" lvl="1" indent="-171450">
              <a:spcBef>
                <a:spcPts val="0"/>
              </a:spcBef>
              <a:spcAft>
                <a:spcPts val="0"/>
              </a:spcAft>
            </a:pPr>
            <a:r>
              <a:rPr lang="en-US" dirty="0"/>
              <a:t>Master’s in management</a:t>
            </a:r>
          </a:p>
          <a:p>
            <a:pPr marL="628650" lvl="1" indent="-171450">
              <a:spcBef>
                <a:spcPts val="0"/>
              </a:spcBef>
              <a:spcAft>
                <a:spcPts val="0"/>
              </a:spcAft>
            </a:pPr>
            <a:r>
              <a:rPr lang="en-US" dirty="0"/>
              <a:t>4 years of experience in being a dev advocate</a:t>
            </a:r>
          </a:p>
          <a:p>
            <a:pPr marL="628650" lvl="1" indent="-171450">
              <a:spcBef>
                <a:spcPts val="0"/>
              </a:spcBef>
              <a:spcAft>
                <a:spcPts val="0"/>
              </a:spcAft>
            </a:pPr>
            <a:r>
              <a:rPr lang="en-US" dirty="0"/>
              <a:t>3 months of training required in software, marketing, application</a:t>
            </a:r>
          </a:p>
          <a:p>
            <a:pPr marL="628650" lvl="1" indent="-171450">
              <a:spcBef>
                <a:spcPts val="0"/>
              </a:spcBef>
              <a:spcAft>
                <a:spcPts val="0"/>
              </a:spcAft>
            </a:pPr>
            <a:r>
              <a:rPr lang="en-US" dirty="0"/>
              <a:t>Deep technical background with at least 5 years of software development before your 4 years of experience as a developer advocate</a:t>
            </a:r>
          </a:p>
          <a:p>
            <a:pPr marL="628650" lvl="1" indent="-171450">
              <a:spcBef>
                <a:spcPts val="0"/>
              </a:spcBef>
              <a:spcAft>
                <a:spcPts val="0"/>
              </a:spcAft>
            </a:pPr>
            <a:r>
              <a:rPr lang="en-US" dirty="0"/>
              <a:t>Outstanding public speaking abilities</a:t>
            </a:r>
          </a:p>
          <a:p>
            <a:pPr marL="628650" lvl="1" indent="-171450">
              <a:spcBef>
                <a:spcPts val="0"/>
              </a:spcBef>
              <a:spcAft>
                <a:spcPts val="0"/>
              </a:spcAft>
            </a:pPr>
            <a:r>
              <a:rPr lang="en-US" dirty="0"/>
              <a:t>Deep understanding of technology and marketing</a:t>
            </a:r>
          </a:p>
          <a:p>
            <a:pPr marL="628650" lvl="1" indent="-171450">
              <a:spcBef>
                <a:spcPts val="0"/>
              </a:spcBef>
              <a:spcAft>
                <a:spcPts val="0"/>
              </a:spcAft>
            </a:pPr>
            <a:r>
              <a:rPr lang="en-US" dirty="0"/>
              <a:t>Proven record of acceptance to major software conferences including [list of big name conferences]</a:t>
            </a:r>
          </a:p>
          <a:p>
            <a:pPr marL="171450" lvl="0" indent="-171450">
              <a:spcBef>
                <a:spcPts val="0"/>
              </a:spcBef>
              <a:spcAft>
                <a:spcPts val="0"/>
              </a:spcAft>
            </a:pPr>
            <a:r>
              <a:rPr lang="en-US" dirty="0"/>
              <a:t>It’s unreasonable for what the job turned out to be because after interviewing me, they considered me a fit. I meet like 1-2 of those</a:t>
            </a:r>
          </a:p>
          <a:p>
            <a:pPr marL="171450" lvl="0" indent="-171450">
              <a:spcBef>
                <a:spcPts val="0"/>
              </a:spcBef>
              <a:spcAft>
                <a:spcPts val="0"/>
              </a:spcAft>
            </a:pPr>
            <a:r>
              <a:rPr lang="en-US" dirty="0"/>
              <a:t>Even worse, it wasn’t what they even wanted in the end. They took this down later and replaced it with something different. </a:t>
            </a:r>
          </a:p>
          <a:p>
            <a:pPr marL="171450" lvl="0" indent="-171450">
              <a:spcBef>
                <a:spcPts val="0"/>
              </a:spcBef>
              <a:spcAft>
                <a:spcPts val="0"/>
              </a:spcAft>
            </a:pPr>
            <a:r>
              <a:rPr lang="en-US" dirty="0"/>
              <a:t>I looked on there yesterday and the position is back up and it’s a small fraction of the requirements</a:t>
            </a:r>
          </a:p>
          <a:p>
            <a:pPr marL="171450" lvl="0" indent="-171450">
              <a:spcBef>
                <a:spcPts val="0"/>
              </a:spcBef>
              <a:spcAft>
                <a:spcPts val="0"/>
              </a:spcAft>
            </a:pPr>
            <a:r>
              <a:rPr lang="en-US" dirty="0"/>
              <a:t>THIS is preposterous.  Be accurate! Be descriptive of </a:t>
            </a:r>
          </a:p>
          <a:p>
            <a:pPr marL="0" lvl="0" indent="0">
              <a:spcBef>
                <a:spcPts val="0"/>
              </a:spcBef>
              <a:spcAft>
                <a:spcPts val="0"/>
              </a:spcAft>
              <a:buNone/>
            </a:pPr>
            <a:endParaRPr dirty="0"/>
          </a:p>
        </p:txBody>
      </p:sp>
    </p:spTree>
    <p:extLst>
      <p:ext uri="{BB962C8B-B14F-4D97-AF65-F5344CB8AC3E}">
        <p14:creationId xmlns:p14="http://schemas.microsoft.com/office/powerpoint/2010/main" val="490086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This is an article from the Wall Street Journal in 2012. They said that:</a:t>
            </a:r>
          </a:p>
          <a:p>
            <a:pPr marL="628650" lvl="1" indent="-171450">
              <a:spcBef>
                <a:spcPts val="0"/>
              </a:spcBef>
              <a:spcAft>
                <a:spcPts val="0"/>
              </a:spcAft>
            </a:pPr>
            <a:r>
              <a:rPr lang="en-US" dirty="0"/>
              <a:t>From 2006 to 2012:</a:t>
            </a:r>
          </a:p>
          <a:p>
            <a:pPr marL="628650" marR="0" lvl="1"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Jobs with “Jedi” increased 67%</a:t>
            </a:r>
          </a:p>
          <a:p>
            <a:pPr marL="628650" marR="0" lvl="1"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Jobs with “</a:t>
            </a:r>
            <a:r>
              <a:rPr lang="en-US" dirty="0" err="1"/>
              <a:t>rockstars</a:t>
            </a:r>
            <a:r>
              <a:rPr lang="en-US" dirty="0"/>
              <a:t>” increased 810%</a:t>
            </a:r>
          </a:p>
          <a:p>
            <a:pPr marL="628650" lvl="1" indent="-171450">
              <a:spcBef>
                <a:spcPts val="0"/>
              </a:spcBef>
              <a:spcAft>
                <a:spcPts val="0"/>
              </a:spcAft>
            </a:pPr>
            <a:r>
              <a:rPr lang="en-US" dirty="0"/>
              <a:t>Jobs with “ninja” increased 2,505%</a:t>
            </a:r>
          </a:p>
          <a:p>
            <a:pPr marL="628650" lvl="1" indent="-171450">
              <a:spcBef>
                <a:spcPts val="0"/>
              </a:spcBef>
              <a:spcAft>
                <a:spcPts val="0"/>
              </a:spcAft>
            </a:pPr>
            <a:r>
              <a:rPr lang="en-US" dirty="0"/>
              <a:t>Not counting mashups like “badass rock star code ninjas”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Are there people that might feel turned off by these terms?</a:t>
            </a:r>
          </a:p>
          <a:p>
            <a:pPr marL="171450" lvl="0" indent="-171450">
              <a:spcBef>
                <a:spcPts val="0"/>
              </a:spcBef>
              <a:spcAft>
                <a:spcPts val="0"/>
              </a:spcAft>
            </a:pPr>
            <a:r>
              <a:rPr lang="en-US" dirty="0"/>
              <a:t>More important: do these really tell what the job is?</a:t>
            </a:r>
          </a:p>
          <a:p>
            <a:pPr marL="171450" lvl="0" indent="-171450">
              <a:spcBef>
                <a:spcPts val="0"/>
              </a:spcBef>
              <a:spcAft>
                <a:spcPts val="0"/>
              </a:spcAft>
            </a:pPr>
            <a:r>
              <a:rPr lang="en-US" dirty="0"/>
              <a:t>Put down things your team HAS to have</a:t>
            </a:r>
          </a:p>
          <a:p>
            <a:pPr marL="171450" lvl="0" indent="-171450">
              <a:spcBef>
                <a:spcPts val="0"/>
              </a:spcBef>
              <a:spcAft>
                <a:spcPts val="0"/>
              </a:spcAft>
            </a:pPr>
            <a:r>
              <a:rPr lang="en-US" dirty="0"/>
              <a:t>Other things might be preferred ideas. “Nice to know C# but knowing Java would work”</a:t>
            </a:r>
          </a:p>
          <a:p>
            <a:pPr marL="171450" lvl="0" indent="-171450">
              <a:spcBef>
                <a:spcPts val="0"/>
              </a:spcBef>
              <a:spcAft>
                <a:spcPts val="0"/>
              </a:spcAft>
            </a:pPr>
            <a:r>
              <a:rPr lang="en-US" dirty="0"/>
              <a:t>Be as specific as you can. If it’s a role that may swap teams or projects, you can be more generic too. But still be truthful</a:t>
            </a:r>
          </a:p>
          <a:p>
            <a:pPr marL="171450" lvl="0" indent="-171450">
              <a:spcBef>
                <a:spcPts val="0"/>
              </a:spcBef>
              <a:spcAft>
                <a:spcPts val="0"/>
              </a:spcAft>
            </a:pPr>
            <a:endParaRPr lang="en-US" dirty="0"/>
          </a:p>
        </p:txBody>
      </p:sp>
    </p:spTree>
    <p:extLst>
      <p:ext uri="{BB962C8B-B14F-4D97-AF65-F5344CB8AC3E}">
        <p14:creationId xmlns:p14="http://schemas.microsoft.com/office/powerpoint/2010/main" val="1930238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[READ]</a:t>
            </a:r>
          </a:p>
        </p:txBody>
      </p:sp>
    </p:spTree>
    <p:extLst>
      <p:ext uri="{BB962C8B-B14F-4D97-AF65-F5344CB8AC3E}">
        <p14:creationId xmlns:p14="http://schemas.microsoft.com/office/powerpoint/2010/main" val="2335056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This Slate article talks about Amazon using AI software on resumes to predict the “best” candidates.</a:t>
            </a:r>
          </a:p>
          <a:p>
            <a:pPr marL="171450" lvl="0" indent="-171450">
              <a:spcBef>
                <a:spcPts val="0"/>
              </a:spcBef>
              <a:spcAft>
                <a:spcPts val="0"/>
              </a:spcAft>
            </a:pPr>
            <a:r>
              <a:rPr lang="en-US" dirty="0"/>
              <a:t>Turns out that women were immediately turned down. </a:t>
            </a:r>
          </a:p>
          <a:p>
            <a:pPr marL="171450" lvl="0" indent="-171450">
              <a:spcBef>
                <a:spcPts val="0"/>
              </a:spcBef>
              <a:spcAft>
                <a:spcPts val="0"/>
              </a:spcAft>
            </a:pPr>
            <a:r>
              <a:rPr lang="en-US" dirty="0"/>
              <a:t>Basic tech skills like writing code were turned down.</a:t>
            </a:r>
          </a:p>
          <a:p>
            <a:pPr marL="171450" lvl="0" indent="-171450">
              <a:spcBef>
                <a:spcPts val="0"/>
              </a:spcBef>
              <a:spcAft>
                <a:spcPts val="0"/>
              </a:spcAft>
            </a:pPr>
            <a:r>
              <a:rPr lang="en-US" dirty="0"/>
              <a:t>Macho words like “executed” and “captured” were favored.</a:t>
            </a:r>
          </a:p>
          <a:p>
            <a:pPr marL="171450" lvl="0" indent="-171450">
              <a:spcBef>
                <a:spcPts val="0"/>
              </a:spcBef>
              <a:spcAft>
                <a:spcPts val="0"/>
              </a:spcAft>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There’s studies that show people are entirely biased on candidates based on name, gender, age, and so on</a:t>
            </a:r>
          </a:p>
          <a:p>
            <a:pPr marL="171450" lvl="0" indent="-171450">
              <a:spcBef>
                <a:spcPts val="0"/>
              </a:spcBef>
              <a:spcAft>
                <a:spcPts val="0"/>
              </a:spcAft>
            </a:pPr>
            <a:r>
              <a:rPr lang="en-US" dirty="0"/>
              <a:t>While we want to keep some things in mind, you really want to judge them based on fair criteria</a:t>
            </a:r>
          </a:p>
          <a:p>
            <a:pPr marL="171450" lvl="0" indent="-171450">
              <a:spcBef>
                <a:spcPts val="0"/>
              </a:spcBef>
              <a:spcAft>
                <a:spcPts val="0"/>
              </a:spcAft>
            </a:pPr>
            <a:r>
              <a:rPr lang="en-US" dirty="0"/>
              <a:t>Think this through and establish it before you start interviewing</a:t>
            </a:r>
          </a:p>
        </p:txBody>
      </p:sp>
    </p:spTree>
    <p:extLst>
      <p:ext uri="{BB962C8B-B14F-4D97-AF65-F5344CB8AC3E}">
        <p14:creationId xmlns:p14="http://schemas.microsoft.com/office/powerpoint/2010/main" val="2694937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[READ]</a:t>
            </a:r>
            <a:endParaRPr dirty="0"/>
          </a:p>
        </p:txBody>
      </p:sp>
    </p:spTree>
    <p:extLst>
      <p:ext uri="{BB962C8B-B14F-4D97-AF65-F5344CB8AC3E}">
        <p14:creationId xmlns:p14="http://schemas.microsoft.com/office/powerpoint/2010/main" val="3827201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Some of the best interviews I’ve ever had is where I talked to what would be my ACTUAL future manager or ACTUAL team members</a:t>
            </a:r>
          </a:p>
          <a:p>
            <a:pPr marL="171450" lvl="0" indent="-171450">
              <a:spcBef>
                <a:spcPts val="0"/>
              </a:spcBef>
              <a:spcAft>
                <a:spcPts val="0"/>
              </a:spcAft>
            </a:pPr>
            <a:r>
              <a:rPr lang="en-US" dirty="0"/>
              <a:t>At New Relic, I flew to Portland and I had chats with some team members, pair programmed with others, and lunch with all of them</a:t>
            </a:r>
          </a:p>
          <a:p>
            <a:pPr marL="171450" lvl="0" indent="-171450">
              <a:spcBef>
                <a:spcPts val="0"/>
              </a:spcBef>
              <a:spcAft>
                <a:spcPts val="0"/>
              </a:spcAft>
            </a:pPr>
            <a:r>
              <a:rPr lang="en-US" dirty="0"/>
              <a:t>At Square, I talked to the actual manager that was going to hire me</a:t>
            </a:r>
          </a:p>
          <a:p>
            <a:pPr marL="171450" lvl="0" indent="-171450">
              <a:spcBef>
                <a:spcPts val="0"/>
              </a:spcBef>
              <a:spcAft>
                <a:spcPts val="0"/>
              </a:spcAft>
            </a:pPr>
            <a:r>
              <a:rPr lang="en-US" dirty="0"/>
              <a:t>At Arcadia I chatted with the whole team and pair programmed with the manager</a:t>
            </a:r>
          </a:p>
          <a:p>
            <a:pPr marL="171450" lvl="0" indent="-171450">
              <a:spcBef>
                <a:spcPts val="0"/>
              </a:spcBef>
              <a:spcAft>
                <a:spcPts val="0"/>
              </a:spcAft>
            </a:pPr>
            <a:r>
              <a:rPr lang="en-US" dirty="0"/>
              <a:t>My worst interviews were usually coding exercises that nothing to do with the job and with people I would have no involvement with later</a:t>
            </a:r>
          </a:p>
          <a:p>
            <a:pPr marL="171450" lvl="0" indent="-171450">
              <a:spcBef>
                <a:spcPts val="0"/>
              </a:spcBef>
              <a:spcAft>
                <a:spcPts val="0"/>
              </a:spcAft>
            </a:pPr>
            <a:r>
              <a:rPr lang="en-US" dirty="0"/>
              <a:t>Getting a feel for your team is important. You aren’t just doing work with them, but you’re in meetings, you’re collaborating. This is important!</a:t>
            </a:r>
          </a:p>
          <a:p>
            <a:pPr marL="171450" lvl="0" indent="-171450">
              <a:spcBef>
                <a:spcPts val="0"/>
              </a:spcBef>
              <a:spcAft>
                <a:spcPts val="0"/>
              </a:spcAft>
            </a:pPr>
            <a:r>
              <a:rPr lang="en-US" dirty="0"/>
              <a:t>If you’re not doing this, start pushing for it</a:t>
            </a:r>
          </a:p>
        </p:txBody>
      </p:sp>
    </p:spTree>
    <p:extLst>
      <p:ext uri="{BB962C8B-B14F-4D97-AF65-F5344CB8AC3E}">
        <p14:creationId xmlns:p14="http://schemas.microsoft.com/office/powerpoint/2010/main" val="3013045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US" dirty="0"/>
              <a:t>It’s important to get a blend of diverse traits. Why?  Studies show the more diverse teams build better products. </a:t>
            </a:r>
          </a:p>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US" dirty="0"/>
              <a:t>I’ve been in on meetings where everyone was senior developers and I was a junior, and I came up with solutions that were not only less complicated, but WAY more efficient</a:t>
            </a:r>
          </a:p>
        </p:txBody>
      </p:sp>
    </p:spTree>
    <p:extLst>
      <p:ext uri="{BB962C8B-B14F-4D97-AF65-F5344CB8AC3E}">
        <p14:creationId xmlns:p14="http://schemas.microsoft.com/office/powerpoint/2010/main" val="3725598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You want a blend of things. </a:t>
            </a:r>
          </a:p>
          <a:p>
            <a:pPr marL="171450" lvl="0" indent="-171450">
              <a:spcBef>
                <a:spcPts val="0"/>
              </a:spcBef>
              <a:spcAft>
                <a:spcPts val="0"/>
              </a:spcAft>
            </a:pPr>
            <a:r>
              <a:rPr lang="en-US" dirty="0"/>
              <a:t>You probably can’t get ALL of these, especially with only 5 or so people</a:t>
            </a:r>
          </a:p>
          <a:p>
            <a:pPr marL="171450" lvl="0" indent="-171450">
              <a:spcBef>
                <a:spcPts val="0"/>
              </a:spcBef>
              <a:spcAft>
                <a:spcPts val="0"/>
              </a:spcAft>
            </a:pPr>
            <a:r>
              <a:rPr lang="en-US" dirty="0"/>
              <a:t>But you CAN get some of them, and that will yield the most importance</a:t>
            </a:r>
          </a:p>
          <a:p>
            <a:pPr marL="171450" lvl="0" indent="-171450">
              <a:spcBef>
                <a:spcPts val="0"/>
              </a:spcBef>
              <a:spcAft>
                <a:spcPts val="0"/>
              </a:spcAft>
            </a:pPr>
            <a:r>
              <a:rPr lang="en-US" dirty="0"/>
              <a:t>My team hired someone else and I at the same time.</a:t>
            </a:r>
          </a:p>
          <a:p>
            <a:pPr marL="628650" lvl="1" indent="-171450">
              <a:spcBef>
                <a:spcPts val="0"/>
              </a:spcBef>
              <a:spcAft>
                <a:spcPts val="0"/>
              </a:spcAft>
            </a:pPr>
            <a:r>
              <a:rPr lang="en-US" dirty="0"/>
              <a:t>I provided a really wide breadth of experience and would bring a lot of ideas and solutions to the table</a:t>
            </a:r>
          </a:p>
          <a:p>
            <a:pPr marL="628650" lvl="1" indent="-171450">
              <a:spcBef>
                <a:spcPts val="0"/>
              </a:spcBef>
              <a:spcAft>
                <a:spcPts val="0"/>
              </a:spcAft>
            </a:pPr>
            <a:r>
              <a:rPr lang="en-US" dirty="0"/>
              <a:t>The other new coworker provided a really deep experience in designing needed systems</a:t>
            </a:r>
          </a:p>
          <a:p>
            <a:pPr marL="628650" lvl="1" indent="-171450">
              <a:spcBef>
                <a:spcPts val="0"/>
              </a:spcBef>
              <a:spcAft>
                <a:spcPts val="0"/>
              </a:spcAft>
            </a:pPr>
            <a:r>
              <a:rPr lang="en-US" dirty="0"/>
              <a:t>Both of these were things this team needed</a:t>
            </a:r>
          </a:p>
          <a:p>
            <a:pPr marL="171450" lvl="0" indent="-171450">
              <a:spcBef>
                <a:spcPts val="0"/>
              </a:spcBef>
              <a:spcAft>
                <a:spcPts val="0"/>
              </a:spcAft>
            </a:pPr>
            <a:r>
              <a:rPr lang="en-US" dirty="0"/>
              <a:t>Note what your team lacks on these traits, and keep that in mind when you hire someone</a:t>
            </a:r>
          </a:p>
          <a:p>
            <a:pPr marL="171450" lvl="0" indent="-171450">
              <a:spcBef>
                <a:spcPts val="0"/>
              </a:spcBef>
              <a:spcAft>
                <a:spcPts val="0"/>
              </a:spcAft>
            </a:pPr>
            <a:r>
              <a:rPr lang="en-US" dirty="0"/>
              <a:t>Use it more as a final deciding factor than a “we need to hire someone young”</a:t>
            </a:r>
            <a:endParaRPr dirty="0"/>
          </a:p>
        </p:txBody>
      </p:sp>
    </p:spTree>
    <p:extLst>
      <p:ext uri="{BB962C8B-B14F-4D97-AF65-F5344CB8AC3E}">
        <p14:creationId xmlns:p14="http://schemas.microsoft.com/office/powerpoint/2010/main" val="856382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US" dirty="0"/>
              <a:t>It seems to be a thing I see a lot that companies and teams want the already experienced people</a:t>
            </a:r>
          </a:p>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US" dirty="0"/>
              <a:t>That can be fine, but there’s a TON of benefits to everyone by bringing on fresh talent</a:t>
            </a:r>
          </a:p>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US" dirty="0"/>
              <a:t>So on a minor side track:</a:t>
            </a:r>
          </a:p>
        </p:txBody>
      </p:sp>
    </p:spTree>
    <p:extLst>
      <p:ext uri="{BB962C8B-B14F-4D97-AF65-F5344CB8AC3E}">
        <p14:creationId xmlns:p14="http://schemas.microsoft.com/office/powerpoint/2010/main" val="2590102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You learn WAY more from an internship than from school</a:t>
            </a:r>
          </a:p>
          <a:p>
            <a:pPr marL="171450" lvl="0" indent="-171450">
              <a:spcBef>
                <a:spcPts val="0"/>
              </a:spcBef>
              <a:spcAft>
                <a:spcPts val="0"/>
              </a:spcAft>
            </a:pPr>
            <a:r>
              <a:rPr lang="en-US" dirty="0"/>
              <a:t>They’re eager to learn and usually full of excitement. USE that energy!</a:t>
            </a:r>
          </a:p>
          <a:p>
            <a:pPr marL="171450" lvl="0" indent="-171450">
              <a:spcBef>
                <a:spcPts val="0"/>
              </a:spcBef>
              <a:spcAft>
                <a:spcPts val="0"/>
              </a:spcAft>
            </a:pPr>
            <a:r>
              <a:rPr lang="en-US" dirty="0"/>
              <a:t>They get to discover what they are interested in. Did you know right after school what you liked to work on?</a:t>
            </a:r>
          </a:p>
          <a:p>
            <a:pPr marL="171450" lvl="0" indent="-171450">
              <a:spcBef>
                <a:spcPts val="0"/>
              </a:spcBef>
              <a:spcAft>
                <a:spcPts val="0"/>
              </a:spcAft>
            </a:pPr>
            <a:endParaRPr dirty="0"/>
          </a:p>
        </p:txBody>
      </p:sp>
    </p:spTree>
    <p:extLst>
      <p:ext uri="{BB962C8B-B14F-4D97-AF65-F5344CB8AC3E}">
        <p14:creationId xmlns:p14="http://schemas.microsoft.com/office/powerpoint/2010/main" val="458315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Networking is valuable. It’s great for them to meet more people, but also to see how experienced people work. </a:t>
            </a:r>
          </a:p>
          <a:p>
            <a:pPr marL="171450" lvl="0" indent="-171450">
              <a:spcBef>
                <a:spcPts val="0"/>
              </a:spcBef>
              <a:spcAft>
                <a:spcPts val="0"/>
              </a:spcAft>
            </a:pPr>
            <a:r>
              <a:rPr lang="en-US" dirty="0"/>
              <a:t>This is usually why people want to hire them. They ARE cheaper and easier to hire. </a:t>
            </a:r>
          </a:p>
          <a:p>
            <a:pPr marL="171450" lvl="0" indent="-171450">
              <a:spcBef>
                <a:spcPts val="0"/>
              </a:spcBef>
              <a:spcAft>
                <a:spcPts val="0"/>
              </a:spcAft>
            </a:pPr>
            <a:r>
              <a:rPr lang="en-US" dirty="0"/>
              <a:t>When was the last time you got another company outing email and you said “eh, not worth it.” They usually want to do these things, which looks good for the team and company</a:t>
            </a:r>
          </a:p>
        </p:txBody>
      </p:sp>
    </p:spTree>
    <p:extLst>
      <p:ext uri="{BB962C8B-B14F-4D97-AF65-F5344CB8AC3E}">
        <p14:creationId xmlns:p14="http://schemas.microsoft.com/office/powerpoint/2010/main" val="4028910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[PAUSE}</a:t>
            </a:r>
          </a:p>
        </p:txBody>
      </p:sp>
    </p:spTree>
    <p:extLst>
      <p:ext uri="{BB962C8B-B14F-4D97-AF65-F5344CB8AC3E}">
        <p14:creationId xmlns:p14="http://schemas.microsoft.com/office/powerpoint/2010/main" val="3629240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Seriously, how many times have you been so wrapped up in your project that you wanted a break? Helping them get started can be that break!</a:t>
            </a:r>
          </a:p>
          <a:p>
            <a:pPr marL="171450" lvl="0" indent="-171450">
              <a:spcBef>
                <a:spcPts val="0"/>
              </a:spcBef>
              <a:spcAft>
                <a:spcPts val="0"/>
              </a:spcAft>
            </a:pPr>
            <a:r>
              <a:rPr lang="en-US" dirty="0"/>
              <a:t>Having a fresh face look at how things work is a perfect way to find out what terrible processes you have in place.</a:t>
            </a:r>
          </a:p>
          <a:p>
            <a:pPr marL="171450" lvl="0" indent="-171450">
              <a:spcBef>
                <a:spcPts val="0"/>
              </a:spcBef>
              <a:spcAft>
                <a:spcPts val="0"/>
              </a:spcAft>
            </a:pPr>
            <a:r>
              <a:rPr lang="en-US" dirty="0"/>
              <a:t>It seems counterintuitive, but if you spend more time up front, they’ll be more solid when they work on their own. You’ll get more time later and not get interrupted as much</a:t>
            </a:r>
          </a:p>
        </p:txBody>
      </p:sp>
    </p:spTree>
    <p:extLst>
      <p:ext uri="{BB962C8B-B14F-4D97-AF65-F5344CB8AC3E}">
        <p14:creationId xmlns:p14="http://schemas.microsoft.com/office/powerpoint/2010/main" val="3546438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It’s not always easy to transition to new tech, but it’s even harder when you don’t know what it is. (Let’s face it, it’s hard to keep up with it all. Even here I’ve learned new things I didn’t know how to do.)</a:t>
            </a:r>
          </a:p>
          <a:p>
            <a:pPr marL="171450" lvl="0" indent="-171450">
              <a:spcBef>
                <a:spcPts val="0"/>
              </a:spcBef>
              <a:spcAft>
                <a:spcPts val="0"/>
              </a:spcAft>
            </a:pPr>
            <a:r>
              <a:rPr lang="en-US" dirty="0"/>
              <a:t>Ever feel you’re in a rut? Fresh new ideas can help break that.</a:t>
            </a:r>
          </a:p>
          <a:p>
            <a:pPr marL="171450" lvl="0" indent="-171450">
              <a:spcBef>
                <a:spcPts val="0"/>
              </a:spcBef>
              <a:spcAft>
                <a:spcPts val="0"/>
              </a:spcAft>
            </a:pPr>
            <a:r>
              <a:rPr lang="en-US" dirty="0"/>
              <a:t>It’s hard to think about the team’s future, but building an intern up early and giving them a good experience means they’ll likely want to return to your company. And that’s a SUPER easy hire. They already know what they’re doing!</a:t>
            </a:r>
          </a:p>
          <a:p>
            <a:pPr marL="171450" lvl="0" indent="-171450">
              <a:spcBef>
                <a:spcPts val="0"/>
              </a:spcBef>
              <a:spcAft>
                <a:spcPts val="0"/>
              </a:spcAft>
            </a:pPr>
            <a:r>
              <a:rPr lang="en-US" dirty="0"/>
              <a:t>Does your team have things they wanted to do but no real time to do? Give those projects to new people! They can help aid in productivity in ways you didn’t expect.</a:t>
            </a:r>
          </a:p>
        </p:txBody>
      </p:sp>
    </p:spTree>
    <p:extLst>
      <p:ext uri="{BB962C8B-B14F-4D97-AF65-F5344CB8AC3E}">
        <p14:creationId xmlns:p14="http://schemas.microsoft.com/office/powerpoint/2010/main" val="3397925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In summary…</a:t>
            </a:r>
            <a:endParaRPr dirty="0"/>
          </a:p>
        </p:txBody>
      </p:sp>
    </p:spTree>
    <p:extLst>
      <p:ext uri="{BB962C8B-B14F-4D97-AF65-F5344CB8AC3E}">
        <p14:creationId xmlns:p14="http://schemas.microsoft.com/office/powerpoint/2010/main" val="4230852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[READ]</a:t>
            </a:r>
          </a:p>
        </p:txBody>
      </p:sp>
    </p:spTree>
    <p:extLst>
      <p:ext uri="{BB962C8B-B14F-4D97-AF65-F5344CB8AC3E}">
        <p14:creationId xmlns:p14="http://schemas.microsoft.com/office/powerpoint/2010/main" val="4290771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US" dirty="0"/>
              <a:t>With this, you can now enter into the next phase of this process…</a:t>
            </a:r>
          </a:p>
        </p:txBody>
      </p:sp>
    </p:spTree>
    <p:extLst>
      <p:ext uri="{BB962C8B-B14F-4D97-AF65-F5344CB8AC3E}">
        <p14:creationId xmlns:p14="http://schemas.microsoft.com/office/powerpoint/2010/main" val="1849395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You’ve hired someone! Now what?</a:t>
            </a:r>
          </a:p>
          <a:p>
            <a:pPr marL="171450" lvl="0" indent="-171450">
              <a:spcBef>
                <a:spcPts val="0"/>
              </a:spcBef>
              <a:spcAft>
                <a:spcPts val="0"/>
              </a:spcAft>
            </a:pPr>
            <a:r>
              <a:rPr lang="en-US" dirty="0"/>
              <a:t>You have to bring them onboard. This can be good or bad, but usually it’s rather… meh. </a:t>
            </a:r>
          </a:p>
          <a:p>
            <a:pPr marL="171450" lvl="0" indent="-171450">
              <a:spcBef>
                <a:spcPts val="0"/>
              </a:spcBef>
              <a:spcAft>
                <a:spcPts val="0"/>
              </a:spcAft>
            </a:pPr>
            <a:r>
              <a:rPr lang="en-US" dirty="0"/>
              <a:t>It’s usually some combination of good and bad from what I’ve seen</a:t>
            </a:r>
          </a:p>
          <a:p>
            <a:pPr marL="171450" lvl="0" indent="-171450">
              <a:spcBef>
                <a:spcPts val="0"/>
              </a:spcBef>
              <a:spcAft>
                <a:spcPts val="0"/>
              </a:spcAft>
            </a:pPr>
            <a:r>
              <a:rPr lang="en-US" dirty="0"/>
              <a:t>…</a:t>
            </a:r>
          </a:p>
        </p:txBody>
      </p:sp>
    </p:spTree>
    <p:extLst>
      <p:ext uri="{BB962C8B-B14F-4D97-AF65-F5344CB8AC3E}">
        <p14:creationId xmlns:p14="http://schemas.microsoft.com/office/powerpoint/2010/main" val="12018677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US" dirty="0"/>
              <a:t>Rarely is a process really good though.</a:t>
            </a:r>
          </a:p>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US" dirty="0"/>
              <a:t>What can we do?</a:t>
            </a:r>
          </a:p>
        </p:txBody>
      </p:sp>
    </p:spTree>
    <p:extLst>
      <p:ext uri="{BB962C8B-B14F-4D97-AF65-F5344CB8AC3E}">
        <p14:creationId xmlns:p14="http://schemas.microsoft.com/office/powerpoint/2010/main" val="19993934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You know they’re coming… you’re the team that hired them</a:t>
            </a:r>
          </a:p>
          <a:p>
            <a:pPr marL="171450" lvl="0" indent="-171450">
              <a:spcBef>
                <a:spcPts val="0"/>
              </a:spcBef>
              <a:spcAft>
                <a:spcPts val="0"/>
              </a:spcAft>
            </a:pPr>
            <a:r>
              <a:rPr lang="en-US" dirty="0"/>
              <a:t>Get the computer mostly ready</a:t>
            </a:r>
          </a:p>
          <a:p>
            <a:pPr marL="628650" lvl="1" indent="-171450">
              <a:spcBef>
                <a:spcPts val="0"/>
              </a:spcBef>
              <a:spcAft>
                <a:spcPts val="0"/>
              </a:spcAft>
            </a:pPr>
            <a:r>
              <a:rPr lang="en-US" dirty="0"/>
              <a:t>If it needs software, either have it ready with keys if needed</a:t>
            </a:r>
          </a:p>
          <a:p>
            <a:pPr marL="628650" lvl="1" indent="-171450">
              <a:spcBef>
                <a:spcPts val="0"/>
              </a:spcBef>
              <a:spcAft>
                <a:spcPts val="0"/>
              </a:spcAft>
            </a:pPr>
            <a:r>
              <a:rPr lang="en-US" dirty="0"/>
              <a:t>Or have easy to access place with all the software</a:t>
            </a:r>
          </a:p>
          <a:p>
            <a:pPr marL="628650" lvl="1" indent="-171450">
              <a:spcBef>
                <a:spcPts val="0"/>
              </a:spcBef>
              <a:spcAft>
                <a:spcPts val="0"/>
              </a:spcAft>
            </a:pPr>
            <a:r>
              <a:rPr lang="en-US" dirty="0"/>
              <a:t>Maybe a github repo with a provisioning script to download/install it all</a:t>
            </a:r>
          </a:p>
          <a:p>
            <a:pPr marL="171450" lvl="0" indent="-171450">
              <a:spcBef>
                <a:spcPts val="0"/>
              </a:spcBef>
              <a:spcAft>
                <a:spcPts val="0"/>
              </a:spcAft>
            </a:pPr>
            <a:r>
              <a:rPr lang="en-US" dirty="0"/>
              <a:t>Logins should be tested if possible</a:t>
            </a:r>
          </a:p>
          <a:p>
            <a:pPr marL="628650" lvl="1" indent="-171450">
              <a:spcBef>
                <a:spcPts val="0"/>
              </a:spcBef>
              <a:spcAft>
                <a:spcPts val="0"/>
              </a:spcAft>
            </a:pPr>
            <a:r>
              <a:rPr lang="en-US" dirty="0"/>
              <a:t>It’s super annoying to have to wade through tech support the first day</a:t>
            </a:r>
          </a:p>
          <a:p>
            <a:pPr marL="171450" lvl="0" indent="-171450">
              <a:spcBef>
                <a:spcPts val="0"/>
              </a:spcBef>
              <a:spcAft>
                <a:spcPts val="0"/>
              </a:spcAft>
            </a:pPr>
            <a:r>
              <a:rPr lang="en-US" dirty="0"/>
              <a:t>Have desk ready and clean</a:t>
            </a:r>
          </a:p>
          <a:p>
            <a:pPr marL="628650" lvl="1" indent="-171450">
              <a:spcBef>
                <a:spcPts val="0"/>
              </a:spcBef>
              <a:spcAft>
                <a:spcPts val="0"/>
              </a:spcAft>
            </a:pPr>
            <a:r>
              <a:rPr lang="en-US" dirty="0"/>
              <a:t>Seriously, I’ve moved into disgusting desks. Dusty, several year old can of coffee, etc.</a:t>
            </a:r>
          </a:p>
          <a:p>
            <a:pPr marL="171450" lvl="0" indent="-171450">
              <a:spcBef>
                <a:spcPts val="0"/>
              </a:spcBef>
              <a:spcAft>
                <a:spcPts val="0"/>
              </a:spcAft>
            </a:pPr>
            <a:r>
              <a:rPr lang="en-US" dirty="0"/>
              <a:t>Besides being easy and convenient, it makes them feel welcome</a:t>
            </a:r>
          </a:p>
        </p:txBody>
      </p:sp>
    </p:spTree>
    <p:extLst>
      <p:ext uri="{BB962C8B-B14F-4D97-AF65-F5344CB8AC3E}">
        <p14:creationId xmlns:p14="http://schemas.microsoft.com/office/powerpoint/2010/main" val="2937633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 and I don’t mean to work</a:t>
            </a:r>
          </a:p>
          <a:p>
            <a:pPr marL="171450" lvl="0" indent="-171450">
              <a:spcBef>
                <a:spcPts val="0"/>
              </a:spcBef>
              <a:spcAft>
                <a:spcPts val="0"/>
              </a:spcAft>
            </a:pPr>
            <a:r>
              <a:rPr lang="en-US" dirty="0"/>
              <a:t>Play a card game</a:t>
            </a:r>
          </a:p>
          <a:p>
            <a:pPr marL="171450" lvl="0" indent="-171450">
              <a:spcBef>
                <a:spcPts val="0"/>
              </a:spcBef>
              <a:spcAft>
                <a:spcPts val="0"/>
              </a:spcAft>
            </a:pPr>
            <a:r>
              <a:rPr lang="en-US" dirty="0"/>
              <a:t>Go to lunch</a:t>
            </a:r>
          </a:p>
          <a:p>
            <a:pPr marL="171450" lvl="0" indent="-171450">
              <a:spcBef>
                <a:spcPts val="0"/>
              </a:spcBef>
              <a:spcAft>
                <a:spcPts val="0"/>
              </a:spcAft>
            </a:pPr>
            <a:r>
              <a:rPr lang="en-US" dirty="0"/>
              <a:t>Just talk about backgrounds and where you came from</a:t>
            </a:r>
          </a:p>
          <a:p>
            <a:pPr marL="171450" lvl="0" indent="-171450">
              <a:spcBef>
                <a:spcPts val="0"/>
              </a:spcBef>
              <a:spcAft>
                <a:spcPts val="0"/>
              </a:spcAft>
            </a:pPr>
            <a:r>
              <a:rPr lang="en-US" dirty="0"/>
              <a:t>Go get ice cream (I did that with a team once)</a:t>
            </a:r>
          </a:p>
          <a:p>
            <a:pPr marL="171450" lvl="0" indent="-171450">
              <a:spcBef>
                <a:spcPts val="0"/>
              </a:spcBef>
              <a:spcAft>
                <a:spcPts val="0"/>
              </a:spcAft>
            </a:pPr>
            <a:r>
              <a:rPr lang="en-US" dirty="0"/>
              <a:t>This builds a good vibe with the team. If you care enough to spend time learning your new teammate, it reduces their stress, but also provides more of a safe feeling for them to be included</a:t>
            </a:r>
          </a:p>
          <a:p>
            <a:pPr marL="171450" lvl="0" indent="-171450">
              <a:spcBef>
                <a:spcPts val="0"/>
              </a:spcBef>
              <a:spcAft>
                <a:spcPts val="0"/>
              </a:spcAft>
            </a:pPr>
            <a:r>
              <a:rPr lang="en-US" dirty="0"/>
              <a:t>Less like “token new person”</a:t>
            </a:r>
          </a:p>
          <a:p>
            <a:pPr marL="171450" lvl="0" indent="-171450">
              <a:spcBef>
                <a:spcPts val="0"/>
              </a:spcBef>
              <a:spcAft>
                <a:spcPts val="0"/>
              </a:spcAft>
            </a:pPr>
            <a:r>
              <a:rPr lang="en-US" dirty="0"/>
              <a:t>(We all hate being the NEW person)</a:t>
            </a:r>
            <a:endParaRPr dirty="0"/>
          </a:p>
        </p:txBody>
      </p:sp>
    </p:spTree>
    <p:extLst>
      <p:ext uri="{BB962C8B-B14F-4D97-AF65-F5344CB8AC3E}">
        <p14:creationId xmlns:p14="http://schemas.microsoft.com/office/powerpoint/2010/main" val="42501161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This is huge. The “Ugh, who is going to mentor the new person? No one?” is not a vibe you want to have</a:t>
            </a:r>
          </a:p>
          <a:p>
            <a:pPr marL="171450" lvl="0" indent="-171450">
              <a:spcBef>
                <a:spcPts val="0"/>
              </a:spcBef>
              <a:spcAft>
                <a:spcPts val="0"/>
              </a:spcAft>
            </a:pPr>
            <a:r>
              <a:rPr lang="en-US" dirty="0"/>
              <a:t>This person should be easily available (desk nearby, chat client), etc.</a:t>
            </a:r>
          </a:p>
          <a:p>
            <a:pPr marL="628650" lvl="1" indent="-171450">
              <a:spcBef>
                <a:spcPts val="0"/>
              </a:spcBef>
              <a:spcAft>
                <a:spcPts val="0"/>
              </a:spcAft>
            </a:pPr>
            <a:r>
              <a:rPr lang="en-US" dirty="0"/>
              <a:t>You don’t have to be </a:t>
            </a:r>
            <a:r>
              <a:rPr lang="en-US" dirty="0" err="1"/>
              <a:t>instanteously</a:t>
            </a:r>
            <a:r>
              <a:rPr lang="en-US" dirty="0"/>
              <a:t> available (don’t want to break “the zone”) but they should have a way to get answers easily</a:t>
            </a:r>
          </a:p>
          <a:p>
            <a:pPr marL="628650" lvl="1" indent="-171450">
              <a:spcBef>
                <a:spcPts val="0"/>
              </a:spcBef>
              <a:spcAft>
                <a:spcPts val="0"/>
              </a:spcAft>
            </a:pPr>
            <a:endParaRPr dirty="0"/>
          </a:p>
        </p:txBody>
      </p:sp>
    </p:spTree>
    <p:extLst>
      <p:ext uri="{BB962C8B-B14F-4D97-AF65-F5344CB8AC3E}">
        <p14:creationId xmlns:p14="http://schemas.microsoft.com/office/powerpoint/2010/main" val="2493609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There’s no better way to figure out how the team works than letting them see what you do. Then letting them do it too.</a:t>
            </a:r>
          </a:p>
          <a:p>
            <a:pPr marL="171450" lvl="0" indent="-171450">
              <a:spcBef>
                <a:spcPts val="0"/>
              </a:spcBef>
              <a:spcAft>
                <a:spcPts val="0"/>
              </a:spcAft>
            </a:pPr>
            <a:r>
              <a:rPr lang="en-US" dirty="0"/>
              <a:t>If you already are a pairing team, spend some extra time with them in the beginning (don’t trade pairs as often)</a:t>
            </a:r>
          </a:p>
          <a:p>
            <a:pPr marL="171450" lvl="0" indent="-171450">
              <a:spcBef>
                <a:spcPts val="0"/>
              </a:spcBef>
              <a:spcAft>
                <a:spcPts val="0"/>
              </a:spcAft>
            </a:pPr>
            <a:r>
              <a:rPr lang="en-US" dirty="0"/>
              <a:t>You can even pair on non-code-related things</a:t>
            </a:r>
          </a:p>
          <a:p>
            <a:pPr marL="171450" lvl="0" indent="-171450">
              <a:spcBef>
                <a:spcPts val="0"/>
              </a:spcBef>
              <a:spcAft>
                <a:spcPts val="0"/>
              </a:spcAft>
            </a:pPr>
            <a:r>
              <a:rPr lang="en-US" dirty="0"/>
              <a:t>If you’re a mobbing team, maybe sit out with them for a little bit and show them how everything works, or let them watch the mob a bit first before diving in head first. </a:t>
            </a:r>
            <a:endParaRPr dirty="0"/>
          </a:p>
        </p:txBody>
      </p:sp>
    </p:spTree>
    <p:extLst>
      <p:ext uri="{BB962C8B-B14F-4D97-AF65-F5344CB8AC3E}">
        <p14:creationId xmlns:p14="http://schemas.microsoft.com/office/powerpoint/2010/main" val="1644109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This isn’t a “how’s it going? …  That’s good. Have fun.” kind of thing</a:t>
            </a:r>
          </a:p>
          <a:p>
            <a:pPr marL="171450" lvl="0" indent="-171450">
              <a:spcBef>
                <a:spcPts val="0"/>
              </a:spcBef>
              <a:spcAft>
                <a:spcPts val="0"/>
              </a:spcAft>
            </a:pPr>
            <a:r>
              <a:rPr lang="en-US" dirty="0"/>
              <a:t>Actually check in. </a:t>
            </a:r>
          </a:p>
          <a:p>
            <a:pPr marL="628650" lvl="1" indent="-171450">
              <a:spcBef>
                <a:spcPts val="0"/>
              </a:spcBef>
              <a:spcAft>
                <a:spcPts val="0"/>
              </a:spcAft>
            </a:pPr>
            <a:r>
              <a:rPr lang="en-US" dirty="0"/>
              <a:t>How are you doing?</a:t>
            </a:r>
          </a:p>
          <a:p>
            <a:pPr marL="628650" lvl="1" indent="-171450">
              <a:spcBef>
                <a:spcPts val="0"/>
              </a:spcBef>
              <a:spcAft>
                <a:spcPts val="0"/>
              </a:spcAft>
            </a:pPr>
            <a:r>
              <a:rPr lang="en-US" dirty="0"/>
              <a:t>Are things making sense?</a:t>
            </a:r>
          </a:p>
          <a:p>
            <a:pPr marL="628650" lvl="1" indent="-171450">
              <a:spcBef>
                <a:spcPts val="0"/>
              </a:spcBef>
              <a:spcAft>
                <a:spcPts val="0"/>
              </a:spcAft>
            </a:pPr>
            <a:r>
              <a:rPr lang="en-US" dirty="0"/>
              <a:t>What can I explain better?</a:t>
            </a:r>
          </a:p>
          <a:p>
            <a:pPr marL="628650" lvl="1" indent="-171450">
              <a:spcBef>
                <a:spcPts val="0"/>
              </a:spcBef>
              <a:spcAft>
                <a:spcPts val="0"/>
              </a:spcAft>
            </a:pPr>
            <a:r>
              <a:rPr lang="en-US" dirty="0"/>
              <a:t>Are there things I can provide to help things make more sense?</a:t>
            </a:r>
          </a:p>
          <a:p>
            <a:pPr marL="171450" lvl="0" indent="-171450">
              <a:spcBef>
                <a:spcPts val="0"/>
              </a:spcBef>
              <a:spcAft>
                <a:spcPts val="0"/>
              </a:spcAft>
            </a:pPr>
            <a:r>
              <a:rPr lang="en-US" dirty="0"/>
              <a:t>Often they don’t know what questions to ask, and can feel overwhelmed quickly. So check in! Even experienced people need this too.</a:t>
            </a:r>
          </a:p>
          <a:p>
            <a:pPr marL="171450" lvl="0" indent="-171450">
              <a:spcBef>
                <a:spcPts val="0"/>
              </a:spcBef>
              <a:spcAft>
                <a:spcPts val="0"/>
              </a:spcAft>
            </a:pPr>
            <a:r>
              <a:rPr lang="en-US" dirty="0"/>
              <a:t>There’s a LOT to absorb in a new job. We know that.</a:t>
            </a:r>
          </a:p>
          <a:p>
            <a:pPr marL="171450" lvl="0" indent="-171450">
              <a:spcBef>
                <a:spcPts val="0"/>
              </a:spcBef>
              <a:spcAft>
                <a:spcPts val="0"/>
              </a:spcAft>
            </a:pPr>
            <a:r>
              <a:rPr lang="en-US" dirty="0"/>
              <a:t>Ideally…  more than one team member checks in too. (Team members can do it once, but new person gets more support)</a:t>
            </a:r>
          </a:p>
          <a:p>
            <a:pPr marL="171450" lvl="0" indent="-171450">
              <a:spcBef>
                <a:spcPts val="0"/>
              </a:spcBef>
              <a:spcAft>
                <a:spcPts val="0"/>
              </a:spcAft>
            </a:pPr>
            <a:endParaRPr dirty="0"/>
          </a:p>
        </p:txBody>
      </p:sp>
    </p:spTree>
    <p:extLst>
      <p:ext uri="{BB962C8B-B14F-4D97-AF65-F5344CB8AC3E}">
        <p14:creationId xmlns:p14="http://schemas.microsoft.com/office/powerpoint/2010/main" val="29608767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In review</a:t>
            </a:r>
            <a:endParaRPr dirty="0"/>
          </a:p>
        </p:txBody>
      </p:sp>
    </p:spTree>
    <p:extLst>
      <p:ext uri="{BB962C8B-B14F-4D97-AF65-F5344CB8AC3E}">
        <p14:creationId xmlns:p14="http://schemas.microsoft.com/office/powerpoint/2010/main" val="11657659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US" dirty="0"/>
              <a:t>Great! So they’re set up more to succeed, and the team is getting ready to benefit more from their involvement. What do we need to do now?</a:t>
            </a:r>
          </a:p>
        </p:txBody>
      </p:sp>
    </p:spTree>
    <p:extLst>
      <p:ext uri="{BB962C8B-B14F-4D97-AF65-F5344CB8AC3E}">
        <p14:creationId xmlns:p14="http://schemas.microsoft.com/office/powerpoint/2010/main" val="160727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[READ]</a:t>
            </a:r>
          </a:p>
        </p:txBody>
      </p:sp>
    </p:spTree>
    <p:extLst>
      <p:ext uri="{BB962C8B-B14F-4D97-AF65-F5344CB8AC3E}">
        <p14:creationId xmlns:p14="http://schemas.microsoft.com/office/powerpoint/2010/main" val="2339594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I debated putting this section in my first version of this talk. After asking some managers and experienced dev friends, they said “DO IT! I DON’T KNOW HOW TO MENTOR!” </a:t>
            </a:r>
          </a:p>
          <a:p>
            <a:pPr marL="171450" lvl="0" indent="-171450">
              <a:spcBef>
                <a:spcPts val="0"/>
              </a:spcBef>
              <a:spcAft>
                <a:spcPts val="0"/>
              </a:spcAft>
            </a:pPr>
            <a:r>
              <a:rPr lang="en-US" dirty="0"/>
              <a:t>I knew just how important this was</a:t>
            </a:r>
          </a:p>
          <a:p>
            <a:pPr marL="171450" lvl="0" indent="-171450">
              <a:spcBef>
                <a:spcPts val="0"/>
              </a:spcBef>
              <a:spcAft>
                <a:spcPts val="0"/>
              </a:spcAft>
            </a:pPr>
            <a:r>
              <a:rPr lang="en-US" dirty="0"/>
              <a:t>If you made it to Olivia’s talk on Effective Mentoring earlier at Code Mash, you got a good dose of great tips. </a:t>
            </a:r>
          </a:p>
          <a:p>
            <a:pPr marL="171450" lvl="0" indent="-171450">
              <a:spcBef>
                <a:spcPts val="0"/>
              </a:spcBef>
              <a:spcAft>
                <a:spcPts val="0"/>
              </a:spcAft>
            </a:pPr>
            <a:r>
              <a:rPr lang="en-US" dirty="0"/>
              <a:t>I have my own summary of some specifically for new hires.</a:t>
            </a:r>
          </a:p>
          <a:p>
            <a:pPr marL="171450" lvl="0" indent="-171450">
              <a:spcBef>
                <a:spcPts val="0"/>
              </a:spcBef>
              <a:spcAft>
                <a:spcPts val="0"/>
              </a:spcAft>
            </a:pPr>
            <a:r>
              <a:rPr lang="en-US" dirty="0"/>
              <a:t>There’s three main things you need to know, and I’m going to dive into them.</a:t>
            </a:r>
            <a:endParaRPr dirty="0"/>
          </a:p>
        </p:txBody>
      </p:sp>
    </p:spTree>
    <p:extLst>
      <p:ext uri="{BB962C8B-B14F-4D97-AF65-F5344CB8AC3E}">
        <p14:creationId xmlns:p14="http://schemas.microsoft.com/office/powerpoint/2010/main" val="1568369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Mentoring feels like two people sit at a table and magic happens. This isn’t the case. It takes some thought and diligence.</a:t>
            </a:r>
            <a:endParaRPr dirty="0"/>
          </a:p>
        </p:txBody>
      </p:sp>
    </p:spTree>
    <p:extLst>
      <p:ext uri="{BB962C8B-B14F-4D97-AF65-F5344CB8AC3E}">
        <p14:creationId xmlns:p14="http://schemas.microsoft.com/office/powerpoint/2010/main" val="16851756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We talked about good onboarding. But a good onboarding is what helps start the mentoring process</a:t>
            </a:r>
          </a:p>
          <a:p>
            <a:pPr marL="171450" lvl="0" indent="-171450">
              <a:spcBef>
                <a:spcPts val="0"/>
              </a:spcBef>
              <a:spcAft>
                <a:spcPts val="0"/>
              </a:spcAft>
            </a:pPr>
            <a:r>
              <a:rPr lang="en-US" dirty="0"/>
              <a:t>Standards for how you’re looking at their work need to be consistent with what the other team does, but also fair. </a:t>
            </a:r>
          </a:p>
          <a:p>
            <a:pPr marL="628650" lvl="1" indent="-171450">
              <a:spcBef>
                <a:spcPts val="0"/>
              </a:spcBef>
              <a:spcAft>
                <a:spcPts val="0"/>
              </a:spcAft>
            </a:pPr>
            <a:r>
              <a:rPr lang="en-US" dirty="0"/>
              <a:t>Consistent in that you treat them the same way you treat other team members</a:t>
            </a:r>
          </a:p>
          <a:p>
            <a:pPr marL="628650" lvl="1" indent="-171450">
              <a:spcBef>
                <a:spcPts val="0"/>
              </a:spcBef>
              <a:spcAft>
                <a:spcPts val="0"/>
              </a:spcAft>
            </a:pPr>
            <a:r>
              <a:rPr lang="en-US" dirty="0"/>
              <a:t>Fair in that you don’t have high expectations up front. Those build up over time</a:t>
            </a:r>
          </a:p>
          <a:p>
            <a:pPr marL="171450" lvl="0" indent="-171450">
              <a:spcBef>
                <a:spcPts val="0"/>
              </a:spcBef>
              <a:spcAft>
                <a:spcPts val="0"/>
              </a:spcAft>
            </a:pPr>
            <a:r>
              <a:rPr lang="en-US" dirty="0"/>
              <a:t>New people almost never know what they need to know. “Do you have any questions?” almost always results in “no”. So it’s really 100% fine for them to literally not have a clue what to ask</a:t>
            </a:r>
          </a:p>
          <a:p>
            <a:pPr marL="171450" lvl="0" indent="-171450">
              <a:spcBef>
                <a:spcPts val="0"/>
              </a:spcBef>
              <a:spcAft>
                <a:spcPts val="0"/>
              </a:spcAft>
            </a:pPr>
            <a:r>
              <a:rPr lang="en-US" dirty="0"/>
              <a:t>While you should guide them along in the beginning, leave room for them to learn things and try out stuff. </a:t>
            </a:r>
          </a:p>
          <a:p>
            <a:pPr marL="628650" lvl="1" indent="-171450">
              <a:spcBef>
                <a:spcPts val="0"/>
              </a:spcBef>
              <a:spcAft>
                <a:spcPts val="0"/>
              </a:spcAft>
            </a:pPr>
            <a:r>
              <a:rPr lang="en-US" dirty="0"/>
              <a:t>If you’re pairing, let them fail sometimes and guide them to the right way to do it. (They learn by doing)</a:t>
            </a:r>
          </a:p>
          <a:p>
            <a:pPr marL="628650" lvl="1" indent="-171450">
              <a:spcBef>
                <a:spcPts val="0"/>
              </a:spcBef>
              <a:spcAft>
                <a:spcPts val="0"/>
              </a:spcAft>
            </a:pPr>
            <a:r>
              <a:rPr lang="en-US" dirty="0"/>
              <a:t>Give them time to play with your software, learn what it does, see other people use it, etc.</a:t>
            </a:r>
            <a:endParaRPr dirty="0"/>
          </a:p>
        </p:txBody>
      </p:sp>
    </p:spTree>
    <p:extLst>
      <p:ext uri="{BB962C8B-B14F-4D97-AF65-F5344CB8AC3E}">
        <p14:creationId xmlns:p14="http://schemas.microsoft.com/office/powerpoint/2010/main" val="14901306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I’ve heard so many talks here on communication being a major key to success. Same thing here. What does this look like?</a:t>
            </a:r>
            <a:endParaRPr dirty="0"/>
          </a:p>
        </p:txBody>
      </p:sp>
    </p:spTree>
    <p:extLst>
      <p:ext uri="{BB962C8B-B14F-4D97-AF65-F5344CB8AC3E}">
        <p14:creationId xmlns:p14="http://schemas.microsoft.com/office/powerpoint/2010/main" val="12122616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Don’t wait a month or two to do 1:1 meetings. Start them early! I had one my first week of this job.</a:t>
            </a:r>
          </a:p>
          <a:p>
            <a:pPr marL="628650" lvl="1" indent="-171450">
              <a:spcBef>
                <a:spcPts val="0"/>
              </a:spcBef>
              <a:spcAft>
                <a:spcPts val="0"/>
              </a:spcAft>
            </a:pPr>
            <a:r>
              <a:rPr lang="en-US" dirty="0"/>
              <a:t>“How’s it going?”</a:t>
            </a:r>
          </a:p>
          <a:p>
            <a:pPr marL="628650" lvl="1" indent="-171450">
              <a:spcBef>
                <a:spcPts val="0"/>
              </a:spcBef>
              <a:spcAft>
                <a:spcPts val="0"/>
              </a:spcAft>
            </a:pPr>
            <a:r>
              <a:rPr lang="en-US" dirty="0"/>
              <a:t>“What are you learning?”</a:t>
            </a:r>
          </a:p>
          <a:p>
            <a:pPr marL="628650" lvl="1" indent="-171450">
              <a:spcBef>
                <a:spcPts val="0"/>
              </a:spcBef>
              <a:spcAft>
                <a:spcPts val="0"/>
              </a:spcAft>
            </a:pPr>
            <a:r>
              <a:rPr lang="en-US" dirty="0"/>
              <a:t>“What’s going well right now?”</a:t>
            </a:r>
          </a:p>
          <a:p>
            <a:pPr marL="628650" lvl="1" indent="-171450">
              <a:spcBef>
                <a:spcPts val="0"/>
              </a:spcBef>
              <a:spcAft>
                <a:spcPts val="0"/>
              </a:spcAft>
            </a:pPr>
            <a:r>
              <a:rPr lang="en-US" dirty="0"/>
              <a:t>“What’s not going so well right now?”</a:t>
            </a:r>
          </a:p>
          <a:p>
            <a:pPr marL="628650" lvl="1" indent="-171450">
              <a:spcBef>
                <a:spcPts val="0"/>
              </a:spcBef>
              <a:spcAft>
                <a:spcPts val="0"/>
              </a:spcAft>
            </a:pPr>
            <a:r>
              <a:rPr lang="en-US" dirty="0"/>
              <a:t>“What can I or the team help you with to be better?”</a:t>
            </a:r>
          </a:p>
          <a:p>
            <a:pPr marL="171450" lvl="0" indent="-171450">
              <a:spcBef>
                <a:spcPts val="0"/>
              </a:spcBef>
              <a:spcAft>
                <a:spcPts val="0"/>
              </a:spcAft>
            </a:pPr>
            <a:r>
              <a:rPr lang="en-US" dirty="0"/>
              <a:t>Remember that learning your company’s processes takes time. And if they forget things, it’s ok</a:t>
            </a:r>
          </a:p>
          <a:p>
            <a:pPr marL="628650" lvl="1" indent="-171450">
              <a:spcBef>
                <a:spcPts val="0"/>
              </a:spcBef>
              <a:spcAft>
                <a:spcPts val="0"/>
              </a:spcAft>
            </a:pPr>
            <a:r>
              <a:rPr lang="en-US" dirty="0"/>
              <a:t>I feel like I stumble awkwardly at every new job for a while</a:t>
            </a:r>
          </a:p>
          <a:p>
            <a:pPr marL="628650" lvl="1" indent="-171450">
              <a:spcBef>
                <a:spcPts val="0"/>
              </a:spcBef>
              <a:spcAft>
                <a:spcPts val="0"/>
              </a:spcAft>
            </a:pPr>
            <a:r>
              <a:rPr lang="en-US" dirty="0"/>
              <a:t>I also feel like things taught to me in orientation don’t always hold true in actual work</a:t>
            </a:r>
          </a:p>
          <a:p>
            <a:pPr marL="171450" lvl="0" indent="-171450">
              <a:spcBef>
                <a:spcPts val="0"/>
              </a:spcBef>
              <a:spcAft>
                <a:spcPts val="0"/>
              </a:spcAft>
            </a:pPr>
            <a:r>
              <a:rPr lang="en-US" dirty="0"/>
              <a:t>Check on confused looks</a:t>
            </a:r>
          </a:p>
          <a:p>
            <a:pPr marL="628650" lvl="1" indent="-171450">
              <a:spcBef>
                <a:spcPts val="0"/>
              </a:spcBef>
              <a:spcAft>
                <a:spcPts val="0"/>
              </a:spcAft>
            </a:pPr>
            <a:r>
              <a:rPr lang="en-US" dirty="0"/>
              <a:t>They don’t mean “I understand”. Ask what’s wrong. Ask what you can re-explain. </a:t>
            </a:r>
            <a:endParaRPr dirty="0"/>
          </a:p>
        </p:txBody>
      </p:sp>
    </p:spTree>
    <p:extLst>
      <p:ext uri="{BB962C8B-B14F-4D97-AF65-F5344CB8AC3E}">
        <p14:creationId xmlns:p14="http://schemas.microsoft.com/office/powerpoint/2010/main" val="19578872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Mentoring really is about guidance. You want to help them learn what they need to do to be better and succeed. How do you start this off?</a:t>
            </a:r>
            <a:endParaRPr dirty="0"/>
          </a:p>
        </p:txBody>
      </p:sp>
    </p:spTree>
    <p:extLst>
      <p:ext uri="{BB962C8B-B14F-4D97-AF65-F5344CB8AC3E}">
        <p14:creationId xmlns:p14="http://schemas.microsoft.com/office/powerpoint/2010/main" val="2327627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They should always have something to do from day 1. (You may not get to it on day 1, but it should be there.)</a:t>
            </a:r>
          </a:p>
          <a:p>
            <a:pPr marL="628650" lvl="1" indent="-171450">
              <a:spcBef>
                <a:spcPts val="0"/>
              </a:spcBef>
              <a:spcAft>
                <a:spcPts val="0"/>
              </a:spcAft>
            </a:pPr>
            <a:r>
              <a:rPr lang="en-US" dirty="0"/>
              <a:t>My last job didn’t give me a specific thing to work on for about 6 months</a:t>
            </a:r>
          </a:p>
          <a:p>
            <a:pPr marL="171450" lvl="0" indent="-171450">
              <a:spcBef>
                <a:spcPts val="0"/>
              </a:spcBef>
              <a:spcAft>
                <a:spcPts val="0"/>
              </a:spcAft>
            </a:pPr>
            <a:r>
              <a:rPr lang="en-US" dirty="0"/>
              <a:t>Pairing. Like I said before, letting them SEE how things work, and giving them guided opportunities to try is the perfect hand-on experience</a:t>
            </a:r>
          </a:p>
          <a:p>
            <a:pPr marL="171450" lvl="0" indent="-171450">
              <a:spcBef>
                <a:spcPts val="0"/>
              </a:spcBef>
              <a:spcAft>
                <a:spcPts val="0"/>
              </a:spcAft>
            </a:pPr>
            <a:r>
              <a:rPr lang="en-US" dirty="0"/>
              <a:t>Talk with them about how to solve problems. While they may have some experience on how they might approach something, they don’t know your system well enough to usually implement it yet.</a:t>
            </a:r>
          </a:p>
          <a:p>
            <a:pPr marL="628650" lvl="1" indent="-171450">
              <a:spcBef>
                <a:spcPts val="0"/>
              </a:spcBef>
              <a:spcAft>
                <a:spcPts val="0"/>
              </a:spcAft>
            </a:pPr>
            <a:r>
              <a:rPr lang="en-US" dirty="0"/>
              <a:t>My last job also did this… the way I would try to solve problems ended up being “wrong” because they had implemented stuff in some part of their framework already, but it was hard to tell</a:t>
            </a:r>
          </a:p>
          <a:p>
            <a:pPr marL="171450" lvl="0" indent="-171450">
              <a:spcBef>
                <a:spcPts val="0"/>
              </a:spcBef>
              <a:spcAft>
                <a:spcPts val="0"/>
              </a:spcAft>
            </a:pPr>
            <a:r>
              <a:rPr lang="en-US" dirty="0"/>
              <a:t>Get your less-experienced people to try to contribute on larger decisions</a:t>
            </a:r>
          </a:p>
          <a:p>
            <a:pPr marL="628650" lvl="1" indent="-171450">
              <a:spcBef>
                <a:spcPts val="0"/>
              </a:spcBef>
              <a:spcAft>
                <a:spcPts val="0"/>
              </a:spcAft>
            </a:pPr>
            <a:r>
              <a:rPr lang="en-US" dirty="0"/>
              <a:t>You’d be amazed at how well they could solve problems in totally different (and sometimes simpler) ways than you might</a:t>
            </a:r>
          </a:p>
          <a:p>
            <a:pPr marL="171450" lvl="0" indent="-171450">
              <a:spcBef>
                <a:spcPts val="0"/>
              </a:spcBef>
              <a:spcAft>
                <a:spcPts val="0"/>
              </a:spcAft>
            </a:pPr>
            <a:r>
              <a:rPr lang="en-US" dirty="0"/>
              <a:t>Ensure they ACTUALLY know the processes. It’s easy to hear a list of 10 things and say “yeah, I get it” then sit down to do them and remember only the 8</a:t>
            </a:r>
            <a:r>
              <a:rPr lang="en-US" baseline="30000" dirty="0"/>
              <a:t>th</a:t>
            </a:r>
            <a:r>
              <a:rPr lang="en-US" dirty="0"/>
              <a:t> item to do. </a:t>
            </a:r>
          </a:p>
          <a:p>
            <a:pPr marL="628650" lvl="1" indent="-171450">
              <a:spcBef>
                <a:spcPts val="0"/>
              </a:spcBef>
              <a:spcAft>
                <a:spcPts val="0"/>
              </a:spcAft>
            </a:pPr>
            <a:r>
              <a:rPr lang="en-US" dirty="0"/>
              <a:t>Have them re-explain it</a:t>
            </a:r>
          </a:p>
          <a:p>
            <a:pPr marL="628650" lvl="1" indent="-171450">
              <a:spcBef>
                <a:spcPts val="0"/>
              </a:spcBef>
              <a:spcAft>
                <a:spcPts val="0"/>
              </a:spcAft>
            </a:pPr>
            <a:r>
              <a:rPr lang="en-US" dirty="0"/>
              <a:t>Have them write it down</a:t>
            </a:r>
          </a:p>
        </p:txBody>
      </p:sp>
    </p:spTree>
    <p:extLst>
      <p:ext uri="{BB962C8B-B14F-4D97-AF65-F5344CB8AC3E}">
        <p14:creationId xmlns:p14="http://schemas.microsoft.com/office/powerpoint/2010/main" val="24641766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Mentoring really boils down to these 3 things. If you can focus on them, and keep them in mind, I think not only will the new person benefit, but they’ll integrate into your team faster, and the whole team benefits from this.</a:t>
            </a:r>
            <a:endParaRPr dirty="0"/>
          </a:p>
        </p:txBody>
      </p:sp>
    </p:spTree>
    <p:extLst>
      <p:ext uri="{BB962C8B-B14F-4D97-AF65-F5344CB8AC3E}">
        <p14:creationId xmlns:p14="http://schemas.microsoft.com/office/powerpoint/2010/main" val="2963905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Mentoring is great! Pass it on!</a:t>
            </a:r>
          </a:p>
          <a:p>
            <a:pPr marL="171450" lvl="0" indent="-171450">
              <a:spcBef>
                <a:spcPts val="0"/>
              </a:spcBef>
              <a:spcAft>
                <a:spcPts val="0"/>
              </a:spcAft>
            </a:pPr>
            <a:r>
              <a:rPr lang="en-US" dirty="0"/>
              <a:t>So you’ve brought on someone, you taught them the ropes, and they’re supported. This is great!</a:t>
            </a:r>
          </a:p>
          <a:p>
            <a:pPr marL="171450" lvl="0" indent="-171450">
              <a:spcBef>
                <a:spcPts val="0"/>
              </a:spcBef>
              <a:spcAft>
                <a:spcPts val="0"/>
              </a:spcAft>
            </a:pPr>
            <a:r>
              <a:rPr lang="en-US" dirty="0"/>
              <a:t>We need to do one more very, very important thing.</a:t>
            </a:r>
          </a:p>
        </p:txBody>
      </p:sp>
    </p:spTree>
    <p:extLst>
      <p:ext uri="{BB962C8B-B14F-4D97-AF65-F5344CB8AC3E}">
        <p14:creationId xmlns:p14="http://schemas.microsoft.com/office/powerpoint/2010/main" val="28964681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We’re developers. Why not make this into an Agile process?</a:t>
            </a:r>
          </a:p>
          <a:p>
            <a:pPr marL="171450" lvl="0" indent="-171450">
              <a:spcBef>
                <a:spcPts val="0"/>
              </a:spcBef>
              <a:spcAft>
                <a:spcPts val="0"/>
              </a:spcAft>
            </a:pPr>
            <a:r>
              <a:rPr lang="en-US" dirty="0"/>
              <a:t>But doing all of the above work is really not beneficial to the future if you don’t iterate and improve this process</a:t>
            </a:r>
            <a:endParaRPr dirty="0"/>
          </a:p>
        </p:txBody>
      </p:sp>
    </p:spTree>
    <p:extLst>
      <p:ext uri="{BB962C8B-B14F-4D97-AF65-F5344CB8AC3E}">
        <p14:creationId xmlns:p14="http://schemas.microsoft.com/office/powerpoint/2010/main" val="2078536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[READ]</a:t>
            </a:r>
          </a:p>
        </p:txBody>
      </p:sp>
    </p:spTree>
    <p:extLst>
      <p:ext uri="{BB962C8B-B14F-4D97-AF65-F5344CB8AC3E}">
        <p14:creationId xmlns:p14="http://schemas.microsoft.com/office/powerpoint/2010/main" val="17075012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Your “sprint” (if you will) is probably the time period of start to finish.  </a:t>
            </a:r>
          </a:p>
          <a:p>
            <a:pPr marL="628650" lvl="1" indent="-171450">
              <a:spcBef>
                <a:spcPts val="0"/>
              </a:spcBef>
              <a:spcAft>
                <a:spcPts val="0"/>
              </a:spcAft>
            </a:pPr>
            <a:r>
              <a:rPr lang="en-US" dirty="0"/>
              <a:t>Where start is pre-planning your hire (the first part of this talk)</a:t>
            </a:r>
          </a:p>
          <a:p>
            <a:pPr marL="628650" lvl="1" indent="-171450">
              <a:spcBef>
                <a:spcPts val="0"/>
              </a:spcBef>
              <a:spcAft>
                <a:spcPts val="0"/>
              </a:spcAft>
            </a:pPr>
            <a:r>
              <a:rPr lang="en-US" dirty="0"/>
              <a:t>And where end is 3-6 months into this (this part of the talk)</a:t>
            </a:r>
          </a:p>
          <a:p>
            <a:pPr marL="171450" lvl="0" indent="-171450">
              <a:spcBef>
                <a:spcPts val="0"/>
              </a:spcBef>
              <a:spcAft>
                <a:spcPts val="0"/>
              </a:spcAft>
            </a:pPr>
            <a:r>
              <a:rPr lang="en-US" dirty="0"/>
              <a:t>Plan this out</a:t>
            </a:r>
          </a:p>
          <a:p>
            <a:pPr marL="628650" lvl="1" indent="-171450">
              <a:spcBef>
                <a:spcPts val="0"/>
              </a:spcBef>
              <a:spcAft>
                <a:spcPts val="0"/>
              </a:spcAft>
            </a:pPr>
            <a:r>
              <a:rPr lang="en-US" dirty="0"/>
              <a:t>I’d recommend documenting what you plan to do, so every part of the first part of this talk</a:t>
            </a:r>
          </a:p>
          <a:p>
            <a:pPr marL="171450" lvl="0" indent="-171450">
              <a:spcBef>
                <a:spcPts val="0"/>
              </a:spcBef>
              <a:spcAft>
                <a:spcPts val="0"/>
              </a:spcAft>
            </a:pPr>
            <a:r>
              <a:rPr lang="en-US" dirty="0"/>
              <a:t>If you hire often, this may encompass more than one person at a time (ex: 5 people a week)</a:t>
            </a:r>
          </a:p>
        </p:txBody>
      </p:sp>
    </p:spTree>
    <p:extLst>
      <p:ext uri="{BB962C8B-B14F-4D97-AF65-F5344CB8AC3E}">
        <p14:creationId xmlns:p14="http://schemas.microsoft.com/office/powerpoint/2010/main" val="973655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A retro is going to tell you what went well, what didn’t go well, what to keep doing, and what not to keep doing. </a:t>
            </a:r>
          </a:p>
          <a:p>
            <a:pPr marL="171450" lvl="0" indent="-171450">
              <a:spcBef>
                <a:spcPts val="0"/>
              </a:spcBef>
              <a:spcAft>
                <a:spcPts val="0"/>
              </a:spcAft>
            </a:pPr>
            <a:r>
              <a:rPr lang="en-US" dirty="0"/>
              <a:t>As a team, you can probably see what happened if it was a rough process, or see how well it worked if you had great candidates and you made a good choice</a:t>
            </a:r>
          </a:p>
          <a:p>
            <a:pPr marL="171450" lvl="0" indent="-171450">
              <a:spcBef>
                <a:spcPts val="0"/>
              </a:spcBef>
              <a:spcAft>
                <a:spcPts val="0"/>
              </a:spcAft>
            </a:pPr>
            <a:r>
              <a:rPr lang="en-US" dirty="0"/>
              <a:t>And INCLUDE the new person! They had to endure the process, they can tell you what to do to make it less exhausting, easier on them, and maybe some other things</a:t>
            </a:r>
          </a:p>
          <a:p>
            <a:pPr marL="628650" lvl="1" indent="-171450">
              <a:spcBef>
                <a:spcPts val="0"/>
              </a:spcBef>
              <a:spcAft>
                <a:spcPts val="0"/>
              </a:spcAft>
            </a:pPr>
            <a:r>
              <a:rPr lang="en-US" dirty="0"/>
              <a:t>This worked at my last job. When I finally told them I was job hunting, they revamped their interview process to find someone that would be a better fit and not with incorrect assumptions</a:t>
            </a:r>
          </a:p>
          <a:p>
            <a:pPr marL="171450" lvl="0" indent="-171450">
              <a:spcBef>
                <a:spcPts val="0"/>
              </a:spcBef>
              <a:spcAft>
                <a:spcPts val="0"/>
              </a:spcAft>
            </a:pPr>
            <a:endParaRPr dirty="0"/>
          </a:p>
        </p:txBody>
      </p:sp>
    </p:spTree>
    <p:extLst>
      <p:ext uri="{BB962C8B-B14F-4D97-AF65-F5344CB8AC3E}">
        <p14:creationId xmlns:p14="http://schemas.microsoft.com/office/powerpoint/2010/main" val="20611669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You probably document your regular team retros… do it here too!</a:t>
            </a:r>
          </a:p>
          <a:p>
            <a:pPr marL="171450" lvl="0" indent="-171450">
              <a:spcBef>
                <a:spcPts val="0"/>
              </a:spcBef>
              <a:spcAft>
                <a:spcPts val="0"/>
              </a:spcAft>
            </a:pPr>
            <a:r>
              <a:rPr lang="en-US" dirty="0"/>
              <a:t>Why is this important?</a:t>
            </a:r>
          </a:p>
          <a:p>
            <a:pPr marL="628650" lvl="1" indent="-171450">
              <a:spcBef>
                <a:spcPts val="0"/>
              </a:spcBef>
              <a:spcAft>
                <a:spcPts val="0"/>
              </a:spcAft>
            </a:pPr>
            <a:r>
              <a:rPr lang="en-US" dirty="0"/>
              <a:t>It helps you remember what to do next time (if you don’t hire often)</a:t>
            </a:r>
          </a:p>
          <a:p>
            <a:pPr marL="628650" lvl="1" indent="-171450">
              <a:spcBef>
                <a:spcPts val="0"/>
              </a:spcBef>
              <a:spcAft>
                <a:spcPts val="0"/>
              </a:spcAft>
            </a:pPr>
            <a:r>
              <a:rPr lang="en-US" dirty="0"/>
              <a:t>It helps other teams get ideas on how to improve</a:t>
            </a:r>
          </a:p>
          <a:p>
            <a:pPr marL="628650" lvl="1" indent="-171450">
              <a:spcBef>
                <a:spcPts val="0"/>
              </a:spcBef>
              <a:spcAft>
                <a:spcPts val="0"/>
              </a:spcAft>
            </a:pPr>
            <a:r>
              <a:rPr lang="en-US" dirty="0"/>
              <a:t>If you do hire often, your process is probably more complicated. Documenting will help everyone in the process see what to do to improve.</a:t>
            </a:r>
          </a:p>
        </p:txBody>
      </p:sp>
    </p:spTree>
    <p:extLst>
      <p:ext uri="{BB962C8B-B14F-4D97-AF65-F5344CB8AC3E}">
        <p14:creationId xmlns:p14="http://schemas.microsoft.com/office/powerpoint/2010/main" val="25360125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Every interview can be better.</a:t>
            </a:r>
          </a:p>
          <a:p>
            <a:pPr marL="171450" lvl="0" indent="-171450">
              <a:spcBef>
                <a:spcPts val="0"/>
              </a:spcBef>
              <a:spcAft>
                <a:spcPts val="0"/>
              </a:spcAft>
            </a:pPr>
            <a:r>
              <a:rPr lang="en-US" dirty="0"/>
              <a:t>Every onboarding can be better</a:t>
            </a:r>
          </a:p>
          <a:p>
            <a:pPr marL="171450" lvl="0" indent="-171450">
              <a:spcBef>
                <a:spcPts val="0"/>
              </a:spcBef>
              <a:spcAft>
                <a:spcPts val="0"/>
              </a:spcAft>
            </a:pPr>
            <a:r>
              <a:rPr lang="en-US" dirty="0"/>
              <a:t>Every mentoring experience can be better</a:t>
            </a:r>
          </a:p>
          <a:p>
            <a:pPr marL="171450" lvl="0" indent="-171450">
              <a:spcBef>
                <a:spcPts val="0"/>
              </a:spcBef>
              <a:spcAft>
                <a:spcPts val="0"/>
              </a:spcAft>
            </a:pPr>
            <a:r>
              <a:rPr lang="en-US" dirty="0"/>
              <a:t>Use what you learned to improve on this! Why shouldn’t you make it better for everyone involved?</a:t>
            </a:r>
            <a:endParaRPr dirty="0"/>
          </a:p>
        </p:txBody>
      </p:sp>
    </p:spTree>
    <p:extLst>
      <p:ext uri="{BB962C8B-B14F-4D97-AF65-F5344CB8AC3E}">
        <p14:creationId xmlns:p14="http://schemas.microsoft.com/office/powerpoint/2010/main" val="7546561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This should more or less look like what you do every 1-4 weeks anyway. Do this for your </a:t>
            </a:r>
            <a:r>
              <a:rPr lang="en-US" dirty="0" err="1"/>
              <a:t>hirings</a:t>
            </a:r>
            <a:r>
              <a:rPr lang="en-US" dirty="0"/>
              <a:t> and onboardings. I think you’ll see it makes a difference.</a:t>
            </a:r>
            <a:endParaRPr dirty="0"/>
          </a:p>
        </p:txBody>
      </p:sp>
    </p:spTree>
    <p:extLst>
      <p:ext uri="{BB962C8B-B14F-4D97-AF65-F5344CB8AC3E}">
        <p14:creationId xmlns:p14="http://schemas.microsoft.com/office/powerpoint/2010/main" val="32935196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As my friend Allison says, “Team work makes the dream work!”</a:t>
            </a:r>
          </a:p>
          <a:p>
            <a:pPr marL="171450" lvl="0" indent="-171450">
              <a:spcBef>
                <a:spcPts val="0"/>
              </a:spcBef>
              <a:spcAft>
                <a:spcPts val="0"/>
              </a:spcAft>
            </a:pPr>
            <a:endParaRPr lang="en-US" dirty="0"/>
          </a:p>
        </p:txBody>
      </p:sp>
    </p:spTree>
    <p:extLst>
      <p:ext uri="{BB962C8B-B14F-4D97-AF65-F5344CB8AC3E}">
        <p14:creationId xmlns:p14="http://schemas.microsoft.com/office/powerpoint/2010/main" val="12250823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[READ]</a:t>
            </a:r>
          </a:p>
        </p:txBody>
      </p:sp>
    </p:spTree>
    <p:extLst>
      <p:ext uri="{BB962C8B-B14F-4D97-AF65-F5344CB8AC3E}">
        <p14:creationId xmlns:p14="http://schemas.microsoft.com/office/powerpoint/2010/main" val="23628677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These are the 4 main things you need to keep in mind. </a:t>
            </a:r>
          </a:p>
          <a:p>
            <a:pPr marL="171450" lvl="0" indent="-171450">
              <a:spcBef>
                <a:spcPts val="0"/>
              </a:spcBef>
              <a:spcAft>
                <a:spcPts val="0"/>
              </a:spcAft>
            </a:pPr>
            <a:r>
              <a:rPr lang="en-US" dirty="0"/>
              <a:t>These things will not only build your team, but build it to last.</a:t>
            </a:r>
          </a:p>
          <a:p>
            <a:pPr marL="171450" lvl="0" indent="-171450">
              <a:spcBef>
                <a:spcPts val="0"/>
              </a:spcBef>
              <a:spcAft>
                <a:spcPts val="0"/>
              </a:spcAft>
            </a:pPr>
            <a:r>
              <a:rPr lang="en-US" dirty="0"/>
              <a:t>The new people will benefit immensely from this help</a:t>
            </a:r>
          </a:p>
          <a:p>
            <a:pPr marL="171450" lvl="0" indent="-171450">
              <a:spcBef>
                <a:spcPts val="0"/>
              </a:spcBef>
              <a:spcAft>
                <a:spcPts val="0"/>
              </a:spcAft>
            </a:pPr>
            <a:r>
              <a:rPr lang="en-US" dirty="0"/>
              <a:t>The team will grow and be a better and more productive in the long run</a:t>
            </a:r>
          </a:p>
          <a:p>
            <a:pPr marL="171450" lvl="0" indent="-171450">
              <a:spcBef>
                <a:spcPts val="0"/>
              </a:spcBef>
              <a:spcAft>
                <a:spcPts val="0"/>
              </a:spcAft>
            </a:pPr>
            <a:r>
              <a:rPr lang="en-US" dirty="0"/>
              <a:t>Your company will get better at this process as you keep doing it, whether you’re a small company or a large one</a:t>
            </a:r>
          </a:p>
          <a:p>
            <a:pPr marL="171450" lvl="0" indent="-171450">
              <a:spcBef>
                <a:spcPts val="0"/>
              </a:spcBef>
              <a:spcAft>
                <a:spcPts val="0"/>
              </a:spcAft>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It’s a lot of stuff I went over, but you know what?</a:t>
            </a:r>
          </a:p>
          <a:p>
            <a:pPr marL="171450" lvl="0" indent="-171450">
              <a:spcBef>
                <a:spcPts val="0"/>
              </a:spcBef>
              <a:spcAft>
                <a:spcPts val="0"/>
              </a:spcAft>
            </a:pPr>
            <a:endParaRPr dirty="0"/>
          </a:p>
        </p:txBody>
      </p:sp>
    </p:spTree>
    <p:extLst>
      <p:ext uri="{BB962C8B-B14F-4D97-AF65-F5344CB8AC3E}">
        <p14:creationId xmlns:p14="http://schemas.microsoft.com/office/powerpoint/2010/main" val="2762497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YOU GOT THIS!</a:t>
            </a:r>
          </a:p>
        </p:txBody>
      </p:sp>
    </p:spTree>
    <p:extLst>
      <p:ext uri="{BB962C8B-B14F-4D97-AF65-F5344CB8AC3E}">
        <p14:creationId xmlns:p14="http://schemas.microsoft.com/office/powerpoint/2010/main" val="3746797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I’m Sarah Withee</a:t>
            </a:r>
          </a:p>
          <a:p>
            <a:pPr marL="171450" lvl="0" indent="-171450">
              <a:spcBef>
                <a:spcPts val="0"/>
              </a:spcBef>
              <a:spcAft>
                <a:spcPts val="0"/>
              </a:spcAft>
            </a:pPr>
            <a:r>
              <a:rPr lang="en-US" dirty="0"/>
              <a:t>Geekygirlsarah on social media</a:t>
            </a:r>
          </a:p>
          <a:p>
            <a:pPr marL="171450" lvl="0" indent="-171450">
              <a:spcBef>
                <a:spcPts val="0"/>
              </a:spcBef>
              <a:spcAft>
                <a:spcPts val="0"/>
              </a:spcAft>
            </a:pPr>
            <a:r>
              <a:rPr lang="en-US" dirty="0"/>
              <a:t>I’m happy to chat afterward up front or in the hallway</a:t>
            </a:r>
          </a:p>
          <a:p>
            <a:pPr marL="171450" lvl="0" indent="-171450">
              <a:spcBef>
                <a:spcPts val="0"/>
              </a:spcBef>
              <a:spcAft>
                <a:spcPts val="0"/>
              </a:spcAft>
            </a:pPr>
            <a:endParaRPr lang="en-US" dirty="0"/>
          </a:p>
          <a:p>
            <a:pPr marL="171450" lvl="0" indent="-171450">
              <a:spcBef>
                <a:spcPts val="0"/>
              </a:spcBef>
              <a:spcAft>
                <a:spcPts val="0"/>
              </a:spcAft>
            </a:pPr>
            <a:r>
              <a:rPr lang="en-US" dirty="0"/>
              <a:t>Go! Be awesome!</a:t>
            </a:r>
          </a:p>
          <a:p>
            <a:pPr marL="171450" lvl="0" indent="-171450">
              <a:spcBef>
                <a:spcPts val="0"/>
              </a:spcBef>
              <a:spcAft>
                <a:spcPts val="0"/>
              </a:spcAft>
            </a:pPr>
            <a:r>
              <a:rPr lang="en-US" dirty="0"/>
              <a:t>Thank you!</a:t>
            </a:r>
          </a:p>
          <a:p>
            <a:pPr marL="171450" lvl="0" indent="-171450">
              <a:spcBef>
                <a:spcPts val="0"/>
              </a:spcBef>
              <a:spcAft>
                <a:spcPts val="0"/>
              </a:spcAft>
            </a:pPr>
            <a:endParaRPr lang="en-US" dirty="0"/>
          </a:p>
          <a:p>
            <a:pPr marL="171450" lvl="0" indent="-171450">
              <a:spcBef>
                <a:spcPts val="0"/>
              </a:spcBef>
              <a:spcAft>
                <a:spcPts val="0"/>
              </a:spcAft>
            </a:pPr>
            <a:r>
              <a:rPr lang="en-US" dirty="0"/>
              <a:t>[STOP]</a:t>
            </a:r>
            <a:endParaRPr dirty="0"/>
          </a:p>
        </p:txBody>
      </p:sp>
    </p:spTree>
    <p:extLst>
      <p:ext uri="{BB962C8B-B14F-4D97-AF65-F5344CB8AC3E}">
        <p14:creationId xmlns:p14="http://schemas.microsoft.com/office/powerpoint/2010/main" val="139139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[READ]</a:t>
            </a:r>
          </a:p>
        </p:txBody>
      </p:sp>
    </p:spTree>
    <p:extLst>
      <p:ext uri="{BB962C8B-B14F-4D97-AF65-F5344CB8AC3E}">
        <p14:creationId xmlns:p14="http://schemas.microsoft.com/office/powerpoint/2010/main" val="41493416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Reference slide (not shown)</a:t>
            </a:r>
            <a:endParaRPr dirty="0"/>
          </a:p>
        </p:txBody>
      </p:sp>
    </p:spTree>
    <p:extLst>
      <p:ext uri="{BB962C8B-B14F-4D97-AF65-F5344CB8AC3E}">
        <p14:creationId xmlns:p14="http://schemas.microsoft.com/office/powerpoint/2010/main" val="40782233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Reference slide (not shown)</a:t>
            </a:r>
            <a:endParaRPr dirty="0"/>
          </a:p>
        </p:txBody>
      </p:sp>
    </p:spTree>
    <p:extLst>
      <p:ext uri="{BB962C8B-B14F-4D97-AF65-F5344CB8AC3E}">
        <p14:creationId xmlns:p14="http://schemas.microsoft.com/office/powerpoint/2010/main" val="1471302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[READ]</a:t>
            </a:r>
          </a:p>
          <a:p>
            <a:pPr marL="0" lvl="0" indent="0">
              <a:spcBef>
                <a:spcPts val="0"/>
              </a:spcBef>
              <a:spcAft>
                <a:spcPts val="0"/>
              </a:spcAft>
              <a:buNone/>
            </a:pPr>
            <a:endParaRPr dirty="0"/>
          </a:p>
        </p:txBody>
      </p:sp>
    </p:spTree>
    <p:extLst>
      <p:ext uri="{BB962C8B-B14F-4D97-AF65-F5344CB8AC3E}">
        <p14:creationId xmlns:p14="http://schemas.microsoft.com/office/powerpoint/2010/main" val="3563436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[READ]</a:t>
            </a:r>
          </a:p>
        </p:txBody>
      </p:sp>
    </p:spTree>
    <p:extLst>
      <p:ext uri="{BB962C8B-B14F-4D97-AF65-F5344CB8AC3E}">
        <p14:creationId xmlns:p14="http://schemas.microsoft.com/office/powerpoint/2010/main" val="4105274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171450" lvl="0" indent="-171450">
              <a:spcBef>
                <a:spcPts val="0"/>
              </a:spcBef>
              <a:spcAft>
                <a:spcPts val="0"/>
              </a:spcAft>
            </a:pPr>
            <a:r>
              <a:rPr lang="en-US" dirty="0"/>
              <a:t>You might possibly wonder why you should worry about all of this stuff. </a:t>
            </a:r>
          </a:p>
          <a:p>
            <a:pPr marL="171450" lvl="0" indent="-171450">
              <a:spcBef>
                <a:spcPts val="0"/>
              </a:spcBef>
              <a:spcAft>
                <a:spcPts val="0"/>
              </a:spcAft>
            </a:pPr>
            <a:r>
              <a:rPr lang="en-US" dirty="0"/>
              <a:t>You might not be a manager</a:t>
            </a:r>
          </a:p>
          <a:p>
            <a:pPr marL="171450" lvl="0" indent="-171450">
              <a:spcBef>
                <a:spcPts val="0"/>
              </a:spcBef>
              <a:spcAft>
                <a:spcPts val="0"/>
              </a:spcAft>
            </a:pPr>
            <a:r>
              <a:rPr lang="en-US" dirty="0"/>
              <a:t>Or in HR</a:t>
            </a:r>
          </a:p>
          <a:p>
            <a:pPr marL="171450" lvl="0" indent="-171450">
              <a:spcBef>
                <a:spcPts val="0"/>
              </a:spcBef>
              <a:spcAft>
                <a:spcPts val="0"/>
              </a:spcAft>
            </a:pPr>
            <a:r>
              <a:rPr lang="en-US" dirty="0"/>
              <a:t>Just a lowly grunt low on the hierarchy</a:t>
            </a:r>
            <a:endParaRPr dirty="0"/>
          </a:p>
        </p:txBody>
      </p:sp>
    </p:spTree>
    <p:extLst>
      <p:ext uri="{BB962C8B-B14F-4D97-AF65-F5344CB8AC3E}">
        <p14:creationId xmlns:p14="http://schemas.microsoft.com/office/powerpoint/2010/main" val="702891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815525" y="1991825"/>
            <a:ext cx="5585400" cy="1159800"/>
          </a:xfrm>
          <a:prstGeom prst="rect">
            <a:avLst/>
          </a:prstGeom>
        </p:spPr>
        <p:txBody>
          <a:bodyPr spcFirstLastPara="1" wrap="square" lIns="91425" tIns="91425" rIns="91425" bIns="91425" anchor="ctr" anchorCtr="0"/>
          <a:lstStyle>
            <a:lvl1pPr lvl="0">
              <a:spcBef>
                <a:spcPts val="0"/>
              </a:spcBef>
              <a:spcAft>
                <a:spcPts val="0"/>
              </a:spcAft>
              <a:buSzPts val="6000"/>
              <a:buNone/>
              <a:defRPr sz="6000" b="0"/>
            </a:lvl1pPr>
            <a:lvl2pPr lvl="1">
              <a:spcBef>
                <a:spcPts val="0"/>
              </a:spcBef>
              <a:spcAft>
                <a:spcPts val="0"/>
              </a:spcAft>
              <a:buSzPts val="6000"/>
              <a:buNone/>
              <a:defRPr sz="6000" b="0"/>
            </a:lvl2pPr>
            <a:lvl3pPr lvl="2">
              <a:spcBef>
                <a:spcPts val="0"/>
              </a:spcBef>
              <a:spcAft>
                <a:spcPts val="0"/>
              </a:spcAft>
              <a:buSzPts val="6000"/>
              <a:buNone/>
              <a:defRPr sz="6000" b="0"/>
            </a:lvl3pPr>
            <a:lvl4pPr lvl="3">
              <a:spcBef>
                <a:spcPts val="0"/>
              </a:spcBef>
              <a:spcAft>
                <a:spcPts val="0"/>
              </a:spcAft>
              <a:buSzPts val="6000"/>
              <a:buNone/>
              <a:defRPr sz="6000" b="0"/>
            </a:lvl4pPr>
            <a:lvl5pPr lvl="4">
              <a:spcBef>
                <a:spcPts val="0"/>
              </a:spcBef>
              <a:spcAft>
                <a:spcPts val="0"/>
              </a:spcAft>
              <a:buSzPts val="6000"/>
              <a:buNone/>
              <a:defRPr sz="6000" b="0"/>
            </a:lvl5pPr>
            <a:lvl6pPr lvl="5">
              <a:spcBef>
                <a:spcPts val="0"/>
              </a:spcBef>
              <a:spcAft>
                <a:spcPts val="0"/>
              </a:spcAft>
              <a:buSzPts val="6000"/>
              <a:buNone/>
              <a:defRPr sz="6000" b="0"/>
            </a:lvl6pPr>
            <a:lvl7pPr lvl="6">
              <a:spcBef>
                <a:spcPts val="0"/>
              </a:spcBef>
              <a:spcAft>
                <a:spcPts val="0"/>
              </a:spcAft>
              <a:buSzPts val="6000"/>
              <a:buNone/>
              <a:defRPr sz="6000" b="0"/>
            </a:lvl7pPr>
            <a:lvl8pPr lvl="7">
              <a:spcBef>
                <a:spcPts val="0"/>
              </a:spcBef>
              <a:spcAft>
                <a:spcPts val="0"/>
              </a:spcAft>
              <a:buSzPts val="6000"/>
              <a:buNone/>
              <a:defRPr sz="6000" b="0"/>
            </a:lvl8pPr>
            <a:lvl9pPr lvl="8">
              <a:spcBef>
                <a:spcPts val="0"/>
              </a:spcBef>
              <a:spcAft>
                <a:spcPts val="0"/>
              </a:spcAft>
              <a:buSzPts val="6000"/>
              <a:buNone/>
              <a:defRPr sz="6000" b="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1821550" y="1507150"/>
            <a:ext cx="5500800" cy="11598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b="0"/>
            </a:lvl1pPr>
            <a:lvl2pPr lvl="1" rtl="0">
              <a:spcBef>
                <a:spcPts val="0"/>
              </a:spcBef>
              <a:spcAft>
                <a:spcPts val="0"/>
              </a:spcAft>
              <a:buSzPts val="4800"/>
              <a:buNone/>
              <a:defRPr sz="4800" b="0"/>
            </a:lvl2pPr>
            <a:lvl3pPr lvl="2" rtl="0">
              <a:spcBef>
                <a:spcPts val="0"/>
              </a:spcBef>
              <a:spcAft>
                <a:spcPts val="0"/>
              </a:spcAft>
              <a:buSzPts val="4800"/>
              <a:buNone/>
              <a:defRPr sz="4800" b="0"/>
            </a:lvl3pPr>
            <a:lvl4pPr lvl="3" rtl="0">
              <a:spcBef>
                <a:spcPts val="0"/>
              </a:spcBef>
              <a:spcAft>
                <a:spcPts val="0"/>
              </a:spcAft>
              <a:buSzPts val="4800"/>
              <a:buNone/>
              <a:defRPr sz="4800" b="0"/>
            </a:lvl4pPr>
            <a:lvl5pPr lvl="4" rtl="0">
              <a:spcBef>
                <a:spcPts val="0"/>
              </a:spcBef>
              <a:spcAft>
                <a:spcPts val="0"/>
              </a:spcAft>
              <a:buSzPts val="4800"/>
              <a:buNone/>
              <a:defRPr sz="4800" b="0"/>
            </a:lvl5pPr>
            <a:lvl6pPr lvl="5" rtl="0">
              <a:spcBef>
                <a:spcPts val="0"/>
              </a:spcBef>
              <a:spcAft>
                <a:spcPts val="0"/>
              </a:spcAft>
              <a:buSzPts val="4800"/>
              <a:buNone/>
              <a:defRPr sz="4800" b="0"/>
            </a:lvl6pPr>
            <a:lvl7pPr lvl="6" rtl="0">
              <a:spcBef>
                <a:spcPts val="0"/>
              </a:spcBef>
              <a:spcAft>
                <a:spcPts val="0"/>
              </a:spcAft>
              <a:buSzPts val="4800"/>
              <a:buNone/>
              <a:defRPr sz="4800" b="0"/>
            </a:lvl7pPr>
            <a:lvl8pPr lvl="7" rtl="0">
              <a:spcBef>
                <a:spcPts val="0"/>
              </a:spcBef>
              <a:spcAft>
                <a:spcPts val="0"/>
              </a:spcAft>
              <a:buSzPts val="4800"/>
              <a:buNone/>
              <a:defRPr sz="4800" b="0"/>
            </a:lvl8pPr>
            <a:lvl9pPr lvl="8" rtl="0">
              <a:spcBef>
                <a:spcPts val="0"/>
              </a:spcBef>
              <a:spcAft>
                <a:spcPts val="0"/>
              </a:spcAft>
              <a:buSzPts val="4800"/>
              <a:buNone/>
              <a:defRPr sz="4800" b="0"/>
            </a:lvl9pPr>
          </a:lstStyle>
          <a:p>
            <a:endParaRPr/>
          </a:p>
        </p:txBody>
      </p:sp>
      <p:sp>
        <p:nvSpPr>
          <p:cNvPr id="12" name="Shape 12"/>
          <p:cNvSpPr txBox="1">
            <a:spLocks noGrp="1"/>
          </p:cNvSpPr>
          <p:nvPr>
            <p:ph type="subTitle" idx="1"/>
          </p:nvPr>
        </p:nvSpPr>
        <p:spPr>
          <a:xfrm>
            <a:off x="1821550" y="2535254"/>
            <a:ext cx="5500800" cy="7848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4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 name="Shape 18"/>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
        <p:cNvGrpSpPr/>
        <p:nvPr/>
      </p:nvGrpSpPr>
      <p:grpSpPr>
        <a:xfrm>
          <a:off x="0" y="0"/>
          <a:ext cx="0" cy="0"/>
          <a:chOff x="0" y="0"/>
          <a:chExt cx="0" cy="0"/>
        </a:xfrm>
      </p:grpSpPr>
      <p:sp>
        <p:nvSpPr>
          <p:cNvPr id="31" name="Shape 31"/>
          <p:cNvSpPr txBox="1">
            <a:spLocks noGrp="1"/>
          </p:cNvSpPr>
          <p:nvPr>
            <p:ph type="body" idx="1"/>
          </p:nvPr>
        </p:nvSpPr>
        <p:spPr>
          <a:xfrm>
            <a:off x="1604425" y="3720500"/>
            <a:ext cx="5935200" cy="519600"/>
          </a:xfrm>
          <a:prstGeom prst="rect">
            <a:avLst/>
          </a:prstGeom>
        </p:spPr>
        <p:txBody>
          <a:bodyPr spcFirstLastPara="1" wrap="square" lIns="91425" tIns="91425" rIns="91425" bIns="91425" anchor="b" anchorCtr="0"/>
          <a:lstStyle>
            <a:lvl1pPr marL="457200" lvl="0" indent="-228600" algn="ctr">
              <a:spcBef>
                <a:spcPts val="360"/>
              </a:spcBef>
              <a:spcAft>
                <a:spcPts val="0"/>
              </a:spcAft>
              <a:buSzPts val="1800"/>
              <a:buNone/>
              <a:defRPr sz="1800">
                <a:solidFill>
                  <a:srgbClr val="2A95B7"/>
                </a:solidFill>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9500" y="796175"/>
            <a:ext cx="7020900" cy="7503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1pPr>
            <a:lvl2pPr lvl="1">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2pPr>
            <a:lvl3pPr lvl="2">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3pPr>
            <a:lvl4pPr lvl="3">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4pPr>
            <a:lvl5pPr lvl="4">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5pPr>
            <a:lvl6pPr lvl="5">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6pPr>
            <a:lvl7pPr lvl="6">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7pPr>
            <a:lvl8pPr lvl="7">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8pPr>
            <a:lvl9pPr lvl="8">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9pPr>
          </a:lstStyle>
          <a:p>
            <a:endParaRPr dirty="0"/>
          </a:p>
        </p:txBody>
      </p:sp>
      <p:sp>
        <p:nvSpPr>
          <p:cNvPr id="7" name="Shape 7"/>
          <p:cNvSpPr txBox="1">
            <a:spLocks noGrp="1"/>
          </p:cNvSpPr>
          <p:nvPr>
            <p:ph type="body" idx="1"/>
          </p:nvPr>
        </p:nvSpPr>
        <p:spPr>
          <a:xfrm>
            <a:off x="1049500" y="1437426"/>
            <a:ext cx="7020900" cy="27069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2A95B7"/>
              </a:buClr>
              <a:buSzPts val="2400"/>
              <a:buFont typeface="Sniglet"/>
              <a:buChar char="+"/>
              <a:defRPr sz="2400">
                <a:solidFill>
                  <a:srgbClr val="434343"/>
                </a:solidFill>
                <a:latin typeface="Sniglet"/>
                <a:ea typeface="Sniglet"/>
                <a:cs typeface="Sniglet"/>
                <a:sym typeface="Sniglet"/>
              </a:defRPr>
            </a:lvl1pPr>
            <a:lvl2pPr marL="914400" lvl="1"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2pPr>
            <a:lvl3pPr marL="1371600" lvl="2"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3pPr>
            <a:lvl4pPr marL="1828800" lvl="3"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4pPr>
            <a:lvl5pPr marL="2286000" lvl="4"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5pPr>
            <a:lvl6pPr marL="2743200" lvl="5"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6pPr>
            <a:lvl7pPr marL="3200400" lvl="6"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7pPr>
            <a:lvl8pPr marL="3657600" lvl="7" indent="-381000">
              <a:spcBef>
                <a:spcPts val="0"/>
              </a:spcBef>
              <a:spcAft>
                <a:spcPts val="0"/>
              </a:spcAft>
              <a:buClr>
                <a:srgbClr val="434343"/>
              </a:buClr>
              <a:buSzPts val="2400"/>
              <a:buFont typeface="Sniglet"/>
              <a:buChar char="+"/>
              <a:defRPr sz="2400">
                <a:solidFill>
                  <a:srgbClr val="434343"/>
                </a:solidFill>
                <a:latin typeface="Sniglet"/>
                <a:ea typeface="Sniglet"/>
                <a:cs typeface="Sniglet"/>
                <a:sym typeface="Sniglet"/>
              </a:defRPr>
            </a:lvl8pPr>
            <a:lvl9pPr marL="4114800" lvl="8" indent="-381000">
              <a:spcBef>
                <a:spcPts val="0"/>
              </a:spcBef>
              <a:spcAft>
                <a:spcPts val="0"/>
              </a:spcAft>
              <a:buClr>
                <a:srgbClr val="434343"/>
              </a:buClr>
              <a:buSzPts val="2400"/>
              <a:buFont typeface="Sniglet"/>
              <a:buChar char="+"/>
              <a:defRPr sz="2400">
                <a:solidFill>
                  <a:srgbClr val="434343"/>
                </a:solidFill>
                <a:latin typeface="Sniglet"/>
                <a:ea typeface="Sniglet"/>
                <a:cs typeface="Sniglet"/>
                <a:sym typeface="Sniglet"/>
              </a:defRPr>
            </a:lvl9pPr>
          </a:lstStyle>
          <a:p>
            <a:endParaRPr/>
          </a:p>
        </p:txBody>
      </p:sp>
      <p:sp>
        <p:nvSpPr>
          <p:cNvPr id="2" name="TextBox 1">
            <a:extLst>
              <a:ext uri="{FF2B5EF4-FFF2-40B4-BE49-F238E27FC236}">
                <a16:creationId xmlns:a16="http://schemas.microsoft.com/office/drawing/2014/main" id="{4CD1F371-83C6-49DC-B32A-B4766A127B39}"/>
              </a:ext>
            </a:extLst>
          </p:cNvPr>
          <p:cNvSpPr txBox="1"/>
          <p:nvPr userDrawn="1"/>
        </p:nvSpPr>
        <p:spPr>
          <a:xfrm>
            <a:off x="4221365" y="48259"/>
            <a:ext cx="4888260" cy="338554"/>
          </a:xfrm>
          <a:prstGeom prst="rect">
            <a:avLst/>
          </a:prstGeom>
          <a:noFill/>
          <a:ln>
            <a:noFill/>
          </a:ln>
          <a:effectLst/>
        </p:spPr>
        <p:txBody>
          <a:bodyPr wrap="square" rtlCol="0">
            <a:spAutoFit/>
          </a:bodyPr>
          <a:lstStyle/>
          <a:p>
            <a:pPr algn="r"/>
            <a:r>
              <a:rPr lang="en-US" sz="1600" b="1" i="1" dirty="0">
                <a:solidFill>
                  <a:srgbClr val="2A95B7"/>
                </a:solidFill>
                <a:effectLst/>
                <a:latin typeface="Fira Sans" panose="020B0503050000020004" pitchFamily="34" charset="0"/>
                <a:ea typeface="Fira Sans" panose="020B0503050000020004" pitchFamily="34" charset="0"/>
              </a:rPr>
              <a:t>@</a:t>
            </a:r>
            <a:r>
              <a:rPr lang="en-US" sz="1600" b="1" i="1" dirty="0" err="1">
                <a:solidFill>
                  <a:srgbClr val="2A95B7"/>
                </a:solidFill>
                <a:effectLst/>
                <a:latin typeface="Fira Sans" panose="020B0503050000020004" pitchFamily="34" charset="0"/>
                <a:ea typeface="Fira Sans" panose="020B0503050000020004" pitchFamily="34" charset="0"/>
              </a:rPr>
              <a:t>geekygirlsarah</a:t>
            </a:r>
            <a:r>
              <a:rPr lang="en-US" sz="1600" b="1" i="1" dirty="0">
                <a:solidFill>
                  <a:srgbClr val="2A95B7"/>
                </a:solidFill>
                <a:effectLst/>
                <a:latin typeface="Fira Sans" panose="020B0503050000020004" pitchFamily="34" charset="0"/>
                <a:ea typeface="Fira Sans" panose="020B0503050000020004" pitchFamily="34" charset="0"/>
              </a:rPr>
              <a:t> #</a:t>
            </a:r>
            <a:r>
              <a:rPr lang="en-US" sz="1600" b="1" i="1" dirty="0" err="1">
                <a:solidFill>
                  <a:srgbClr val="2A95B7"/>
                </a:solidFill>
                <a:effectLst/>
                <a:latin typeface="Fira Sans" panose="020B0503050000020004" pitchFamily="34" charset="0"/>
                <a:ea typeface="Fira Sans" panose="020B0503050000020004" pitchFamily="34" charset="0"/>
              </a:rPr>
              <a:t>CodeMash</a:t>
            </a:r>
            <a:endParaRPr lang="en-US" sz="1600" b="1" i="1" dirty="0">
              <a:solidFill>
                <a:srgbClr val="2A95B7"/>
              </a:solidFill>
              <a:effectLst/>
              <a:latin typeface="Fira Sans" panose="020B0503050000020004" pitchFamily="34" charset="0"/>
              <a:ea typeface="Fira Sans" panose="020B0503050000020004" pitchFamily="34" charset="0"/>
            </a:endParaRPr>
          </a:p>
        </p:txBody>
      </p:sp>
      <p:sp>
        <p:nvSpPr>
          <p:cNvPr id="5" name="TextBox 4">
            <a:extLst>
              <a:ext uri="{FF2B5EF4-FFF2-40B4-BE49-F238E27FC236}">
                <a16:creationId xmlns:a16="http://schemas.microsoft.com/office/drawing/2014/main" id="{3DF6B8B3-49A9-4517-AC90-AD33C133F3F1}"/>
              </a:ext>
            </a:extLst>
          </p:cNvPr>
          <p:cNvSpPr txBox="1"/>
          <p:nvPr userDrawn="1"/>
        </p:nvSpPr>
        <p:spPr>
          <a:xfrm>
            <a:off x="1471290" y="4571999"/>
            <a:ext cx="4888260" cy="307777"/>
          </a:xfrm>
          <a:prstGeom prst="rect">
            <a:avLst/>
          </a:prstGeom>
          <a:noFill/>
          <a:ln>
            <a:noFill/>
          </a:ln>
          <a:effectLst/>
        </p:spPr>
        <p:txBody>
          <a:bodyPr wrap="square" rtlCol="0">
            <a:spAutoFit/>
          </a:bodyPr>
          <a:lstStyle/>
          <a:p>
            <a:pPr algn="l"/>
            <a:r>
              <a:rPr lang="en-US" sz="1400" b="1" i="1" dirty="0">
                <a:solidFill>
                  <a:srgbClr val="2A95B7"/>
                </a:solidFill>
                <a:effectLst/>
                <a:latin typeface="Fira Sans" panose="020B0503050000020004" pitchFamily="34" charset="0"/>
                <a:ea typeface="Fira Sans" panose="020B0503050000020004" pitchFamily="34" charset="0"/>
              </a:rPr>
              <a:t>geekygirlsarah.com/</a:t>
            </a:r>
            <a:r>
              <a:rPr lang="en-US" sz="1400" b="1" i="1" dirty="0" err="1">
                <a:solidFill>
                  <a:srgbClr val="2A95B7"/>
                </a:solidFill>
                <a:effectLst/>
                <a:latin typeface="Fira Sans" panose="020B0503050000020004" pitchFamily="34" charset="0"/>
                <a:ea typeface="Fira Sans" panose="020B0503050000020004" pitchFamily="34" charset="0"/>
              </a:rPr>
              <a:t>buildyourteam</a:t>
            </a:r>
            <a:endParaRPr lang="en-US" sz="1400" b="1" i="1" dirty="0">
              <a:solidFill>
                <a:srgbClr val="2A95B7"/>
              </a:solidFill>
              <a:effectLst/>
              <a:latin typeface="Fira Sans" panose="020B0503050000020004" pitchFamily="34" charset="0"/>
              <a:ea typeface="Fira Sans" panose="020B0503050000020004" pitchFamily="34" charset="0"/>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6" r:id="rId5"/>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hyperlink" Target="http://www.1001freefonts.com/patrick_hand_sc.font" TargetMode="External"/><Relationship Id="rId4" Type="http://schemas.openxmlformats.org/officeDocument/2006/relationships/hyperlink" Target="https://www.fontsquirrel.com/fonts/sniglet"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fontsquirrel.com/fonts/sniglet"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hyperlink" Target="http://www.1001freefonts.com/patrick_hand_sc.font"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ctrTitle"/>
          </p:nvPr>
        </p:nvSpPr>
        <p:spPr>
          <a:xfrm>
            <a:off x="1453250" y="1176950"/>
            <a:ext cx="6230250" cy="1159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b="1" dirty="0"/>
              <a:t>Building Your Team to Last</a:t>
            </a:r>
            <a:endParaRPr b="1" dirty="0"/>
          </a:p>
        </p:txBody>
      </p:sp>
      <p:sp>
        <p:nvSpPr>
          <p:cNvPr id="2" name="Subtitle 1">
            <a:extLst>
              <a:ext uri="{FF2B5EF4-FFF2-40B4-BE49-F238E27FC236}">
                <a16:creationId xmlns:a16="http://schemas.microsoft.com/office/drawing/2014/main" id="{7A533F62-1756-48C0-B561-A92C8923FF4C}"/>
              </a:ext>
            </a:extLst>
          </p:cNvPr>
          <p:cNvSpPr>
            <a:spLocks noGrp="1"/>
          </p:cNvSpPr>
          <p:nvPr>
            <p:ph type="subTitle" idx="1"/>
          </p:nvPr>
        </p:nvSpPr>
        <p:spPr>
          <a:xfrm>
            <a:off x="1453250" y="2509854"/>
            <a:ext cx="5500800" cy="784800"/>
          </a:xfrm>
        </p:spPr>
        <p:txBody>
          <a:bodyPr/>
          <a:lstStyle/>
          <a:p>
            <a:pPr marL="0" indent="12700"/>
            <a:r>
              <a:rPr lang="en-US" dirty="0"/>
              <a:t>Sarah Withee</a:t>
            </a:r>
          </a:p>
          <a:p>
            <a:pPr marL="0" indent="12700"/>
            <a:r>
              <a:rPr lang="en-US" dirty="0"/>
              <a:t>@geekygirlsarah</a:t>
            </a:r>
          </a:p>
          <a:p>
            <a:pPr marL="0" indent="12700"/>
            <a:endParaRPr lang="en-US" dirty="0"/>
          </a:p>
          <a:p>
            <a:pPr marL="0" indent="12700"/>
            <a:r>
              <a:rPr lang="en-US" dirty="0"/>
              <a:t>geekygirlsarah.com/buildyourteam</a:t>
            </a:r>
          </a:p>
        </p:txBody>
      </p:sp>
    </p:spTree>
    <p:extLst>
      <p:ext uri="{BB962C8B-B14F-4D97-AF65-F5344CB8AC3E}">
        <p14:creationId xmlns:p14="http://schemas.microsoft.com/office/powerpoint/2010/main" val="3606753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ctrTitle"/>
          </p:nvPr>
        </p:nvSpPr>
        <p:spPr>
          <a:xfrm>
            <a:off x="786825" y="632925"/>
            <a:ext cx="5585400" cy="1159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sz="4800" dirty="0"/>
              <a:t>This started as…</a:t>
            </a:r>
            <a:endParaRPr sz="4800" dirty="0"/>
          </a:p>
        </p:txBody>
      </p:sp>
      <p:pic>
        <p:nvPicPr>
          <p:cNvPr id="6" name="Picture 5">
            <a:extLst>
              <a:ext uri="{FF2B5EF4-FFF2-40B4-BE49-F238E27FC236}">
                <a16:creationId xmlns:a16="http://schemas.microsoft.com/office/drawing/2014/main" id="{AB5D6F86-8E79-47F4-9E1E-0B9FC8D4576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887318" y="1593028"/>
            <a:ext cx="5369364" cy="2684682"/>
          </a:xfrm>
          <a:prstGeom prst="rect">
            <a:avLst/>
          </a:prstGeom>
        </p:spPr>
      </p:pic>
    </p:spTree>
    <p:extLst>
      <p:ext uri="{BB962C8B-B14F-4D97-AF65-F5344CB8AC3E}">
        <p14:creationId xmlns:p14="http://schemas.microsoft.com/office/powerpoint/2010/main" val="470780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ctrTitle" idx="4294967295"/>
          </p:nvPr>
        </p:nvSpPr>
        <p:spPr>
          <a:xfrm>
            <a:off x="926275" y="1303634"/>
            <a:ext cx="7291449" cy="25362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8000" dirty="0"/>
              <a:t>Why are these teams terrible!?!?</a:t>
            </a:r>
            <a:endParaRPr sz="8000" dirty="0"/>
          </a:p>
        </p:txBody>
      </p:sp>
    </p:spTree>
    <p:extLst>
      <p:ext uri="{BB962C8B-B14F-4D97-AF65-F5344CB8AC3E}">
        <p14:creationId xmlns:p14="http://schemas.microsoft.com/office/powerpoint/2010/main" val="3795685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330895" y="1811950"/>
            <a:ext cx="6854099" cy="1159800"/>
          </a:xfrm>
          <a:prstGeom prst="rect">
            <a:avLst/>
          </a:prstGeom>
        </p:spPr>
        <p:txBody>
          <a:bodyPr spcFirstLastPara="1" wrap="square" lIns="91425" tIns="91425" rIns="91425" bIns="91425" anchor="b" anchorCtr="0">
            <a:noAutofit/>
          </a:bodyPr>
          <a:lstStyle/>
          <a:p>
            <a:pPr lvl="0"/>
            <a:r>
              <a:rPr lang="en-US" dirty="0"/>
              <a:t>Choosing Good Team Members</a:t>
            </a:r>
          </a:p>
        </p:txBody>
      </p:sp>
      <p:sp>
        <p:nvSpPr>
          <p:cNvPr id="60" name="Shape 60"/>
          <p:cNvSpPr txBox="1">
            <a:spLocks noGrp="1"/>
          </p:cNvSpPr>
          <p:nvPr>
            <p:ph type="subTitle" idx="1"/>
          </p:nvPr>
        </p:nvSpPr>
        <p:spPr>
          <a:xfrm>
            <a:off x="1330896" y="2840054"/>
            <a:ext cx="6293062"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Or: How not to choose another grumpy cubemate that whines about your bad music</a:t>
            </a:r>
            <a:endParaRPr dirty="0"/>
          </a:p>
        </p:txBody>
      </p:sp>
      <p:sp>
        <p:nvSpPr>
          <p:cNvPr id="61" name="Shape 61"/>
          <p:cNvSpPr/>
          <p:nvPr/>
        </p:nvSpPr>
        <p:spPr>
          <a:xfrm>
            <a:off x="1421247" y="1430724"/>
            <a:ext cx="717689" cy="628875"/>
          </a:xfrm>
          <a:custGeom>
            <a:avLst/>
            <a:gdLst/>
            <a:ahLst/>
            <a:cxnLst/>
            <a:rect l="0" t="0" r="0" b="0"/>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2A95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solidFill>
                <a:srgbClr val="2A95B7"/>
              </a:solidFill>
            </a:endParaRPr>
          </a:p>
        </p:txBody>
      </p:sp>
    </p:spTree>
    <p:extLst>
      <p:ext uri="{BB962C8B-B14F-4D97-AF65-F5344CB8AC3E}">
        <p14:creationId xmlns:p14="http://schemas.microsoft.com/office/powerpoint/2010/main" val="1067949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Choosing Good Team Members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rtl="0">
              <a:spcBef>
                <a:spcPts val="600"/>
              </a:spcBef>
              <a:spcAft>
                <a:spcPts val="0"/>
              </a:spcAft>
              <a:buSzPts val="2400"/>
              <a:buNone/>
            </a:pPr>
            <a:r>
              <a:rPr lang="en" sz="4000" dirty="0"/>
              <a:t>Ask the team what they feel is missing</a:t>
            </a:r>
          </a:p>
        </p:txBody>
      </p:sp>
    </p:spTree>
    <p:extLst>
      <p:ext uri="{BB962C8B-B14F-4D97-AF65-F5344CB8AC3E}">
        <p14:creationId xmlns:p14="http://schemas.microsoft.com/office/powerpoint/2010/main" val="2003143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Choosing Good Team Members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171450" lvl="0" indent="-171450">
              <a:spcBef>
                <a:spcPts val="0"/>
              </a:spcBef>
            </a:pPr>
            <a:r>
              <a:rPr lang="en-US" dirty="0"/>
              <a:t>What tech expertise do you need?</a:t>
            </a:r>
          </a:p>
          <a:p>
            <a:pPr marL="171450" lvl="0" indent="-171450">
              <a:spcBef>
                <a:spcPts val="0"/>
              </a:spcBef>
            </a:pPr>
            <a:r>
              <a:rPr lang="en-US" dirty="0"/>
              <a:t>What skillsets do you feel would be helpful?</a:t>
            </a:r>
          </a:p>
          <a:p>
            <a:pPr marL="171450" lvl="0" indent="-171450">
              <a:spcBef>
                <a:spcPts val="0"/>
              </a:spcBef>
            </a:pPr>
            <a:r>
              <a:rPr lang="en-US" dirty="0"/>
              <a:t>But also:  What traits do you feel you need? A good experienced architect? A creative mind? </a:t>
            </a:r>
          </a:p>
          <a:p>
            <a:pPr marL="171450" lvl="0" indent="-171450">
              <a:spcBef>
                <a:spcPts val="0"/>
              </a:spcBef>
            </a:pPr>
            <a:r>
              <a:rPr lang="en-US" dirty="0"/>
              <a:t>Is there something you feel the team is lacking?</a:t>
            </a:r>
          </a:p>
        </p:txBody>
      </p:sp>
    </p:spTree>
    <p:extLst>
      <p:ext uri="{BB962C8B-B14F-4D97-AF65-F5344CB8AC3E}">
        <p14:creationId xmlns:p14="http://schemas.microsoft.com/office/powerpoint/2010/main" val="39362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Choosing Good Team Members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indent="0">
              <a:buNone/>
            </a:pPr>
            <a:r>
              <a:rPr lang="en-US" sz="4000" dirty="0"/>
              <a:t>Advertise the role correctly</a:t>
            </a:r>
            <a:endParaRPr lang="en" sz="4000" dirty="0"/>
          </a:p>
        </p:txBody>
      </p:sp>
    </p:spTree>
    <p:extLst>
      <p:ext uri="{BB962C8B-B14F-4D97-AF65-F5344CB8AC3E}">
        <p14:creationId xmlns:p14="http://schemas.microsoft.com/office/powerpoint/2010/main" val="1138807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3" name="Text Placeholder 2">
            <a:extLst>
              <a:ext uri="{FF2B5EF4-FFF2-40B4-BE49-F238E27FC236}">
                <a16:creationId xmlns:a16="http://schemas.microsoft.com/office/drawing/2014/main" id="{AC1C5556-1286-41BC-8A41-009443401490}"/>
              </a:ext>
            </a:extLst>
          </p:cNvPr>
          <p:cNvSpPr>
            <a:spLocks noGrp="1"/>
          </p:cNvSpPr>
          <p:nvPr>
            <p:ph type="body" idx="1"/>
          </p:nvPr>
        </p:nvSpPr>
        <p:spPr/>
        <p:txBody>
          <a:bodyPr/>
          <a:lstStyle/>
          <a:p>
            <a:r>
              <a:rPr lang="en-US" i="1" u="sng" dirty="0"/>
              <a:t>Actual </a:t>
            </a:r>
            <a:r>
              <a:rPr lang="en-US" i="1" dirty="0"/>
              <a:t> </a:t>
            </a:r>
            <a:r>
              <a:rPr lang="en-US" dirty="0"/>
              <a:t>job description I was told to apply for</a:t>
            </a:r>
          </a:p>
        </p:txBody>
      </p:sp>
      <p:pic>
        <p:nvPicPr>
          <p:cNvPr id="4" name="Picture 3">
            <a:extLst>
              <a:ext uri="{FF2B5EF4-FFF2-40B4-BE49-F238E27FC236}">
                <a16:creationId xmlns:a16="http://schemas.microsoft.com/office/drawing/2014/main" id="{511FBFE8-E669-47E0-8077-5BA626296843}"/>
              </a:ext>
            </a:extLst>
          </p:cNvPr>
          <p:cNvPicPr>
            <a:picLocks noChangeAspect="1"/>
          </p:cNvPicPr>
          <p:nvPr/>
        </p:nvPicPr>
        <p:blipFill>
          <a:blip r:embed="rId3"/>
          <a:stretch>
            <a:fillRect/>
          </a:stretch>
        </p:blipFill>
        <p:spPr>
          <a:xfrm>
            <a:off x="2777358" y="533311"/>
            <a:ext cx="3589284" cy="3274717"/>
          </a:xfrm>
          <a:prstGeom prst="rect">
            <a:avLst/>
          </a:prstGeom>
        </p:spPr>
      </p:pic>
    </p:spTree>
    <p:extLst>
      <p:ext uri="{BB962C8B-B14F-4D97-AF65-F5344CB8AC3E}">
        <p14:creationId xmlns:p14="http://schemas.microsoft.com/office/powerpoint/2010/main" val="20737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3" name="Text Placeholder 2">
            <a:extLst>
              <a:ext uri="{FF2B5EF4-FFF2-40B4-BE49-F238E27FC236}">
                <a16:creationId xmlns:a16="http://schemas.microsoft.com/office/drawing/2014/main" id="{AC1C5556-1286-41BC-8A41-009443401490}"/>
              </a:ext>
            </a:extLst>
          </p:cNvPr>
          <p:cNvSpPr>
            <a:spLocks noGrp="1"/>
          </p:cNvSpPr>
          <p:nvPr>
            <p:ph type="body" idx="1"/>
          </p:nvPr>
        </p:nvSpPr>
        <p:spPr>
          <a:xfrm>
            <a:off x="1604425" y="4078014"/>
            <a:ext cx="5935200" cy="382800"/>
          </a:xfrm>
        </p:spPr>
        <p:txBody>
          <a:bodyPr/>
          <a:lstStyle/>
          <a:p>
            <a:r>
              <a:rPr lang="en-US" sz="1200" i="1" u="sng" dirty="0"/>
              <a:t>https://blogs.wsj.com/atwork/2012/05/18/in-demand-ninjas-jedis-and-gurus/</a:t>
            </a:r>
            <a:endParaRPr lang="en-US" sz="1200" dirty="0"/>
          </a:p>
        </p:txBody>
      </p:sp>
      <p:pic>
        <p:nvPicPr>
          <p:cNvPr id="5" name="Picture 4">
            <a:extLst>
              <a:ext uri="{FF2B5EF4-FFF2-40B4-BE49-F238E27FC236}">
                <a16:creationId xmlns:a16="http://schemas.microsoft.com/office/drawing/2014/main" id="{3F1F79B4-5C20-44E9-96EA-0249B799C63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886159" y="568365"/>
            <a:ext cx="3371682" cy="3509649"/>
          </a:xfrm>
          <a:prstGeom prst="rect">
            <a:avLst/>
          </a:prstGeom>
        </p:spPr>
      </p:pic>
    </p:spTree>
    <p:extLst>
      <p:ext uri="{BB962C8B-B14F-4D97-AF65-F5344CB8AC3E}">
        <p14:creationId xmlns:p14="http://schemas.microsoft.com/office/powerpoint/2010/main" val="1644304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Choosing Good Team Members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sz="4000" dirty="0"/>
              <a:t>Have standard and fair rubrics for comparing candidates</a:t>
            </a:r>
            <a:endParaRPr lang="en" sz="4000" dirty="0"/>
          </a:p>
        </p:txBody>
      </p:sp>
    </p:spTree>
    <p:extLst>
      <p:ext uri="{BB962C8B-B14F-4D97-AF65-F5344CB8AC3E}">
        <p14:creationId xmlns:p14="http://schemas.microsoft.com/office/powerpoint/2010/main" val="2614957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6" name="Picture 5">
            <a:extLst>
              <a:ext uri="{FF2B5EF4-FFF2-40B4-BE49-F238E27FC236}">
                <a16:creationId xmlns:a16="http://schemas.microsoft.com/office/drawing/2014/main" id="{ACEF4D75-FEDA-1147-9D5D-FF6918B95BB5}"/>
              </a:ext>
            </a:extLst>
          </p:cNvPr>
          <p:cNvPicPr>
            <a:picLocks noChangeAspect="1"/>
          </p:cNvPicPr>
          <p:nvPr/>
        </p:nvPicPr>
        <p:blipFill rotWithShape="1">
          <a:blip r:embed="rId3"/>
          <a:srcRect b="31509"/>
          <a:stretch/>
        </p:blipFill>
        <p:spPr>
          <a:xfrm>
            <a:off x="2340923" y="555171"/>
            <a:ext cx="4462153" cy="3522843"/>
          </a:xfrm>
          <a:prstGeom prst="rect">
            <a:avLst/>
          </a:prstGeom>
        </p:spPr>
      </p:pic>
      <p:sp>
        <p:nvSpPr>
          <p:cNvPr id="9" name="Text Placeholder 2">
            <a:extLst>
              <a:ext uri="{FF2B5EF4-FFF2-40B4-BE49-F238E27FC236}">
                <a16:creationId xmlns:a16="http://schemas.microsoft.com/office/drawing/2014/main" id="{23E33871-B8E9-6449-BE22-7377522A9216}"/>
              </a:ext>
            </a:extLst>
          </p:cNvPr>
          <p:cNvSpPr txBox="1">
            <a:spLocks/>
          </p:cNvSpPr>
          <p:nvPr/>
        </p:nvSpPr>
        <p:spPr>
          <a:xfrm>
            <a:off x="1396074" y="4078014"/>
            <a:ext cx="6833519" cy="382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i="1" u="sng" dirty="0"/>
              <a:t>https://</a:t>
            </a:r>
            <a:r>
              <a:rPr lang="en-US" sz="1200" i="1" u="sng" dirty="0" err="1"/>
              <a:t>slate.com</a:t>
            </a:r>
            <a:r>
              <a:rPr lang="en-US" sz="1200" i="1" u="sng" dirty="0"/>
              <a:t>/business/2018/10/amazon-artificial-intelligence-hiring-discrimination-</a:t>
            </a:r>
            <a:r>
              <a:rPr lang="en-US" sz="1200" i="1" u="sng" dirty="0" err="1"/>
              <a:t>women.html</a:t>
            </a:r>
            <a:endParaRPr lang="en-US" sz="1200" dirty="0"/>
          </a:p>
        </p:txBody>
      </p:sp>
    </p:spTree>
    <p:extLst>
      <p:ext uri="{BB962C8B-B14F-4D97-AF65-F5344CB8AC3E}">
        <p14:creationId xmlns:p14="http://schemas.microsoft.com/office/powerpoint/2010/main" val="2002573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marL="76200" lvl="0" indent="0" rtl="0">
              <a:spcBef>
                <a:spcPts val="600"/>
              </a:spcBef>
              <a:spcAft>
                <a:spcPts val="0"/>
              </a:spcAft>
              <a:buSzPts val="2400"/>
              <a:buNone/>
            </a:pPr>
            <a:r>
              <a:rPr lang="en-US" sz="4000" dirty="0"/>
              <a:t>Have you had an onboarding experience that wasn’t that good?</a:t>
            </a:r>
            <a:endParaRPr sz="4000" dirty="0"/>
          </a:p>
        </p:txBody>
      </p:sp>
    </p:spTree>
    <p:extLst>
      <p:ext uri="{BB962C8B-B14F-4D97-AF65-F5344CB8AC3E}">
        <p14:creationId xmlns:p14="http://schemas.microsoft.com/office/powerpoint/2010/main" val="3069933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Choosing Good Team Members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 sz="4000" dirty="0"/>
              <a:t>Get team involved in interviewing</a:t>
            </a:r>
          </a:p>
        </p:txBody>
      </p:sp>
    </p:spTree>
    <p:extLst>
      <p:ext uri="{BB962C8B-B14F-4D97-AF65-F5344CB8AC3E}">
        <p14:creationId xmlns:p14="http://schemas.microsoft.com/office/powerpoint/2010/main" val="3543512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Choosing Good Team Members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indent="0">
              <a:buNone/>
            </a:pPr>
            <a:r>
              <a:rPr lang="en-US" sz="4000" dirty="0"/>
              <a:t>Look for diversity</a:t>
            </a:r>
          </a:p>
        </p:txBody>
      </p:sp>
    </p:spTree>
    <p:extLst>
      <p:ext uri="{BB962C8B-B14F-4D97-AF65-F5344CB8AC3E}">
        <p14:creationId xmlns:p14="http://schemas.microsoft.com/office/powerpoint/2010/main" val="2598129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Diversity Traits</a:t>
            </a:r>
            <a:endParaRPr dirty="0"/>
          </a:p>
        </p:txBody>
      </p:sp>
      <p:sp>
        <p:nvSpPr>
          <p:cNvPr id="73" name="Shape 73"/>
          <p:cNvSpPr txBox="1">
            <a:spLocks noGrp="1"/>
          </p:cNvSpPr>
          <p:nvPr>
            <p:ph type="body" idx="1"/>
          </p:nvPr>
        </p:nvSpPr>
        <p:spPr>
          <a:xfrm>
            <a:off x="1049500" y="1164166"/>
            <a:ext cx="7020900" cy="2706900"/>
          </a:xfrm>
          <a:prstGeom prst="rect">
            <a:avLst/>
          </a:prstGeom>
        </p:spPr>
        <p:txBody>
          <a:bodyPr spcFirstLastPara="1" wrap="square" lIns="91425" tIns="91425" rIns="91425" bIns="91425" anchor="t" anchorCtr="0">
            <a:noAutofit/>
          </a:bodyPr>
          <a:lstStyle/>
          <a:p>
            <a:pPr marL="457200" lvl="0" indent="-381000" rtl="0">
              <a:spcBef>
                <a:spcPts val="600"/>
              </a:spcBef>
              <a:spcAft>
                <a:spcPts val="0"/>
              </a:spcAft>
              <a:buSzPts val="2400"/>
              <a:buChar char="+"/>
            </a:pPr>
            <a:r>
              <a:rPr lang="en-US" dirty="0"/>
              <a:t>Age</a:t>
            </a:r>
          </a:p>
          <a:p>
            <a:pPr marL="457200" lvl="0" indent="-381000" rtl="0">
              <a:spcBef>
                <a:spcPts val="600"/>
              </a:spcBef>
              <a:spcAft>
                <a:spcPts val="0"/>
              </a:spcAft>
              <a:buSzPts val="2400"/>
              <a:buChar char="+"/>
            </a:pPr>
            <a:r>
              <a:rPr lang="en-US" dirty="0"/>
              <a:t>Gender</a:t>
            </a:r>
          </a:p>
          <a:p>
            <a:pPr marL="457200" lvl="0" indent="-381000" rtl="0">
              <a:spcBef>
                <a:spcPts val="600"/>
              </a:spcBef>
              <a:spcAft>
                <a:spcPts val="0"/>
              </a:spcAft>
              <a:buSzPts val="2400"/>
              <a:buChar char="+"/>
            </a:pPr>
            <a:r>
              <a:rPr lang="en-US" dirty="0"/>
              <a:t>Ethnicity</a:t>
            </a:r>
          </a:p>
          <a:p>
            <a:pPr marL="457200" lvl="0" indent="-381000" rtl="0">
              <a:spcBef>
                <a:spcPts val="600"/>
              </a:spcBef>
              <a:spcAft>
                <a:spcPts val="0"/>
              </a:spcAft>
              <a:buSzPts val="2400"/>
              <a:buChar char="+"/>
            </a:pPr>
            <a:r>
              <a:rPr lang="en-US" dirty="0"/>
              <a:t>Experience levels (junior, mid, senior)</a:t>
            </a:r>
          </a:p>
          <a:p>
            <a:pPr marL="457200" lvl="0" indent="-381000" rtl="0">
              <a:spcBef>
                <a:spcPts val="600"/>
              </a:spcBef>
              <a:spcAft>
                <a:spcPts val="0"/>
              </a:spcAft>
              <a:buSzPts val="2400"/>
              <a:buChar char="+"/>
            </a:pPr>
            <a:r>
              <a:rPr lang="en-US" dirty="0"/>
              <a:t>Breadth of experience (expert vs. jack-of-all-trades)</a:t>
            </a:r>
          </a:p>
          <a:p>
            <a:pPr marL="457200" lvl="0" indent="-381000" rtl="0">
              <a:spcBef>
                <a:spcPts val="600"/>
              </a:spcBef>
              <a:spcAft>
                <a:spcPts val="0"/>
              </a:spcAft>
              <a:buSzPts val="2400"/>
              <a:buChar char="+"/>
            </a:pPr>
            <a:r>
              <a:rPr lang="en-US" dirty="0"/>
              <a:t>Backgrounds (financial, location, etc.)</a:t>
            </a:r>
          </a:p>
          <a:p>
            <a:pPr marL="457200" lvl="0" indent="-381000" rtl="0">
              <a:spcBef>
                <a:spcPts val="600"/>
              </a:spcBef>
              <a:spcAft>
                <a:spcPts val="0"/>
              </a:spcAft>
              <a:buSzPts val="2400"/>
              <a:buChar char="+"/>
            </a:pPr>
            <a:endParaRPr lang="en-US" dirty="0"/>
          </a:p>
        </p:txBody>
      </p:sp>
    </p:spTree>
    <p:extLst>
      <p:ext uri="{BB962C8B-B14F-4D97-AF65-F5344CB8AC3E}">
        <p14:creationId xmlns:p14="http://schemas.microsoft.com/office/powerpoint/2010/main" val="2668312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Choosing Good Team Members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indent="0">
              <a:buNone/>
            </a:pPr>
            <a:r>
              <a:rPr lang="en-US" sz="4000" dirty="0"/>
              <a:t>Consider juniors or interns</a:t>
            </a:r>
          </a:p>
        </p:txBody>
      </p:sp>
    </p:spTree>
    <p:extLst>
      <p:ext uri="{BB962C8B-B14F-4D97-AF65-F5344CB8AC3E}">
        <p14:creationId xmlns:p14="http://schemas.microsoft.com/office/powerpoint/2010/main" val="2742465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Benefits of Juniors/Interns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lvl="0"/>
            <a:r>
              <a:rPr lang="en-US" dirty="0"/>
              <a:t>Grow in experience</a:t>
            </a:r>
          </a:p>
          <a:p>
            <a:pPr lvl="0"/>
            <a:r>
              <a:rPr lang="en-US" dirty="0"/>
              <a:t>They put their energy to good use</a:t>
            </a:r>
          </a:p>
          <a:p>
            <a:pPr lvl="0"/>
            <a:r>
              <a:rPr lang="en-US" dirty="0"/>
              <a:t>They discover their interests</a:t>
            </a:r>
          </a:p>
          <a:p>
            <a:pPr lvl="0"/>
            <a:endParaRPr lang="en-US" dirty="0"/>
          </a:p>
        </p:txBody>
      </p:sp>
    </p:spTree>
    <p:extLst>
      <p:ext uri="{BB962C8B-B14F-4D97-AF65-F5344CB8AC3E}">
        <p14:creationId xmlns:p14="http://schemas.microsoft.com/office/powerpoint/2010/main" val="1661078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Benefits of Juniors/Interns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lvl="0"/>
            <a:r>
              <a:rPr lang="en-US" dirty="0"/>
              <a:t>Build good relationships with experienced people</a:t>
            </a:r>
          </a:p>
          <a:p>
            <a:pPr lvl="0"/>
            <a:r>
              <a:rPr lang="en-US" dirty="0"/>
              <a:t>Cheaper/easier to hire</a:t>
            </a:r>
          </a:p>
          <a:p>
            <a:pPr lvl="0"/>
            <a:r>
              <a:rPr lang="en-US" dirty="0"/>
              <a:t>Eager to get involved in the workplace and community</a:t>
            </a:r>
          </a:p>
        </p:txBody>
      </p:sp>
    </p:spTree>
    <p:extLst>
      <p:ext uri="{BB962C8B-B14F-4D97-AF65-F5344CB8AC3E}">
        <p14:creationId xmlns:p14="http://schemas.microsoft.com/office/powerpoint/2010/main" val="215315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DD0DAAC2-03EF-47E1-B077-A9625A2412A3}"/>
              </a:ext>
            </a:extLst>
          </p:cNvPr>
          <p:cNvPicPr>
            <a:picLocks noChangeAspect="1"/>
          </p:cNvPicPr>
          <p:nvPr/>
        </p:nvPicPr>
        <p:blipFill>
          <a:blip r:embed="rId3"/>
          <a:stretch>
            <a:fillRect/>
          </a:stretch>
        </p:blipFill>
        <p:spPr>
          <a:xfrm>
            <a:off x="1940304" y="572826"/>
            <a:ext cx="5263391" cy="3852707"/>
          </a:xfrm>
          <a:prstGeom prst="rect">
            <a:avLst/>
          </a:prstGeom>
        </p:spPr>
      </p:pic>
    </p:spTree>
    <p:extLst>
      <p:ext uri="{BB962C8B-B14F-4D97-AF65-F5344CB8AC3E}">
        <p14:creationId xmlns:p14="http://schemas.microsoft.com/office/powerpoint/2010/main" val="2353855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Benefits for Teams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lvl="0"/>
            <a:r>
              <a:rPr lang="en-US" dirty="0"/>
              <a:t>Time away from regular work</a:t>
            </a:r>
          </a:p>
          <a:p>
            <a:pPr lvl="0"/>
            <a:r>
              <a:rPr lang="en-US" dirty="0"/>
              <a:t>Reevaluating how team does things</a:t>
            </a:r>
          </a:p>
          <a:p>
            <a:pPr lvl="0"/>
            <a:r>
              <a:rPr lang="en-US" dirty="0"/>
              <a:t>More time spent in beginning saves MORE time down the road</a:t>
            </a:r>
          </a:p>
          <a:p>
            <a:pPr lvl="0"/>
            <a:endParaRPr lang="en-US" dirty="0"/>
          </a:p>
        </p:txBody>
      </p:sp>
    </p:spTree>
    <p:extLst>
      <p:ext uri="{BB962C8B-B14F-4D97-AF65-F5344CB8AC3E}">
        <p14:creationId xmlns:p14="http://schemas.microsoft.com/office/powerpoint/2010/main" val="3567879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Benefits for Teams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lvl="0"/>
            <a:r>
              <a:rPr lang="en-US" dirty="0"/>
              <a:t>See new ideas and technologies</a:t>
            </a:r>
          </a:p>
          <a:p>
            <a:pPr lvl="0"/>
            <a:r>
              <a:rPr lang="en-US" dirty="0"/>
              <a:t>Break out of homogeneity </a:t>
            </a:r>
          </a:p>
          <a:p>
            <a:pPr lvl="0"/>
            <a:r>
              <a:rPr lang="en-US" dirty="0"/>
              <a:t>Investing in the future of your team</a:t>
            </a:r>
          </a:p>
          <a:p>
            <a:pPr lvl="0"/>
            <a:r>
              <a:rPr lang="en-US" dirty="0"/>
              <a:t>Get more side work done</a:t>
            </a:r>
          </a:p>
        </p:txBody>
      </p:sp>
    </p:spTree>
    <p:extLst>
      <p:ext uri="{BB962C8B-B14F-4D97-AF65-F5344CB8AC3E}">
        <p14:creationId xmlns:p14="http://schemas.microsoft.com/office/powerpoint/2010/main" val="461213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Choosing Good Team Members</a:t>
            </a:r>
            <a:endParaRPr dirty="0"/>
          </a:p>
        </p:txBody>
      </p:sp>
      <p:sp>
        <p:nvSpPr>
          <p:cNvPr id="73" name="Shape 73"/>
          <p:cNvSpPr txBox="1">
            <a:spLocks noGrp="1"/>
          </p:cNvSpPr>
          <p:nvPr>
            <p:ph type="body" idx="1"/>
          </p:nvPr>
        </p:nvSpPr>
        <p:spPr>
          <a:xfrm>
            <a:off x="1049500" y="1227219"/>
            <a:ext cx="7020900" cy="27069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dirty="0"/>
              <a:t>Ask the team what they feel is missing</a:t>
            </a:r>
          </a:p>
          <a:p>
            <a:pPr>
              <a:spcBef>
                <a:spcPts val="0"/>
              </a:spcBef>
            </a:pPr>
            <a:r>
              <a:rPr lang="en-US" dirty="0"/>
              <a:t>Advertise the role correctly</a:t>
            </a:r>
          </a:p>
          <a:p>
            <a:pPr>
              <a:spcBef>
                <a:spcPts val="0"/>
              </a:spcBef>
            </a:pPr>
            <a:r>
              <a:rPr lang="en-US" dirty="0"/>
              <a:t>Have standard and fair rubrics for comparing candidates</a:t>
            </a:r>
            <a:endParaRPr lang="en" dirty="0"/>
          </a:p>
          <a:p>
            <a:pPr marL="457200" lvl="0" indent="-381000" rtl="0">
              <a:spcBef>
                <a:spcPts val="0"/>
              </a:spcBef>
              <a:spcAft>
                <a:spcPts val="0"/>
              </a:spcAft>
              <a:buSzPts val="2400"/>
              <a:buChar char="+"/>
            </a:pPr>
            <a:r>
              <a:rPr lang="en" dirty="0"/>
              <a:t>Get team involved in interviewing</a:t>
            </a:r>
          </a:p>
          <a:p>
            <a:pPr marL="457200" lvl="0" indent="-381000" rtl="0">
              <a:spcBef>
                <a:spcPts val="0"/>
              </a:spcBef>
              <a:spcAft>
                <a:spcPts val="0"/>
              </a:spcAft>
              <a:buSzPts val="2400"/>
              <a:buChar char="+"/>
            </a:pPr>
            <a:r>
              <a:rPr lang="en" dirty="0"/>
              <a:t>Ask the right questions</a:t>
            </a:r>
          </a:p>
          <a:p>
            <a:pPr>
              <a:spcBef>
                <a:spcPts val="0"/>
              </a:spcBef>
            </a:pPr>
            <a:r>
              <a:rPr lang="en-US" dirty="0"/>
              <a:t>Look for diversity</a:t>
            </a:r>
          </a:p>
          <a:p>
            <a:pPr>
              <a:spcBef>
                <a:spcPts val="0"/>
              </a:spcBef>
            </a:pPr>
            <a:r>
              <a:rPr lang="en-US" dirty="0"/>
              <a:t>Consider juniors or interns</a:t>
            </a:r>
          </a:p>
        </p:txBody>
      </p:sp>
    </p:spTree>
    <p:extLst>
      <p:ext uri="{BB962C8B-B14F-4D97-AF65-F5344CB8AC3E}">
        <p14:creationId xmlns:p14="http://schemas.microsoft.com/office/powerpoint/2010/main" val="13205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73" name="Shape 73"/>
          <p:cNvSpPr txBox="1">
            <a:spLocks noGrp="1"/>
          </p:cNvSpPr>
          <p:nvPr>
            <p:ph type="body" idx="1"/>
          </p:nvPr>
        </p:nvSpPr>
        <p:spPr>
          <a:xfrm>
            <a:off x="1061550" y="1859486"/>
            <a:ext cx="7020900" cy="1424527"/>
          </a:xfrm>
          <a:prstGeom prst="rect">
            <a:avLst/>
          </a:prstGeom>
        </p:spPr>
        <p:txBody>
          <a:bodyPr spcFirstLastPara="1" wrap="square" lIns="91425" tIns="91425" rIns="91425" bIns="91425" anchor="t" anchorCtr="0">
            <a:noAutofit/>
          </a:bodyPr>
          <a:lstStyle/>
          <a:p>
            <a:pPr marL="76200" lvl="0" indent="0" rtl="0">
              <a:spcBef>
                <a:spcPts val="600"/>
              </a:spcBef>
              <a:spcAft>
                <a:spcPts val="0"/>
              </a:spcAft>
              <a:buSzPts val="2400"/>
              <a:buNone/>
            </a:pPr>
            <a:r>
              <a:rPr lang="en-US" sz="4000" dirty="0"/>
              <a:t>Have you had an onboarding experience that was </a:t>
            </a:r>
            <a:r>
              <a:rPr lang="en-US" sz="4000" i="1" u="sng" dirty="0"/>
              <a:t>horrible</a:t>
            </a:r>
            <a:r>
              <a:rPr lang="en-US" sz="4000" dirty="0"/>
              <a:t>?</a:t>
            </a:r>
            <a:endParaRPr sz="4000" dirty="0"/>
          </a:p>
        </p:txBody>
      </p:sp>
    </p:spTree>
    <p:extLst>
      <p:ext uri="{BB962C8B-B14F-4D97-AF65-F5344CB8AC3E}">
        <p14:creationId xmlns:p14="http://schemas.microsoft.com/office/powerpoint/2010/main" val="3467317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7" name="Text Placeholder 6">
            <a:extLst>
              <a:ext uri="{FF2B5EF4-FFF2-40B4-BE49-F238E27FC236}">
                <a16:creationId xmlns:a16="http://schemas.microsoft.com/office/drawing/2014/main" id="{632040D5-224F-4EE5-9595-305DF270D9CD}"/>
              </a:ext>
            </a:extLst>
          </p:cNvPr>
          <p:cNvSpPr>
            <a:spLocks noGrp="1"/>
          </p:cNvSpPr>
          <p:nvPr>
            <p:ph type="body" idx="1"/>
          </p:nvPr>
        </p:nvSpPr>
        <p:spPr/>
        <p:txBody>
          <a:bodyPr/>
          <a:lstStyle/>
          <a:p>
            <a:endParaRPr lang="en-US"/>
          </a:p>
        </p:txBody>
      </p:sp>
      <p:pic>
        <p:nvPicPr>
          <p:cNvPr id="3" name="Picture 2">
            <a:extLst>
              <a:ext uri="{FF2B5EF4-FFF2-40B4-BE49-F238E27FC236}">
                <a16:creationId xmlns:a16="http://schemas.microsoft.com/office/drawing/2014/main" id="{F78F1F0F-2005-44E0-A552-3BCD9E294C20}"/>
              </a:ext>
            </a:extLst>
          </p:cNvPr>
          <p:cNvPicPr>
            <a:picLocks noChangeAspect="1"/>
          </p:cNvPicPr>
          <p:nvPr/>
        </p:nvPicPr>
        <p:blipFill>
          <a:blip r:embed="rId3"/>
          <a:stretch>
            <a:fillRect/>
          </a:stretch>
        </p:blipFill>
        <p:spPr>
          <a:xfrm>
            <a:off x="1604375" y="762487"/>
            <a:ext cx="5797861" cy="3217813"/>
          </a:xfrm>
          <a:prstGeom prst="rect">
            <a:avLst/>
          </a:prstGeom>
        </p:spPr>
      </p:pic>
    </p:spTree>
    <p:extLst>
      <p:ext uri="{BB962C8B-B14F-4D97-AF65-F5344CB8AC3E}">
        <p14:creationId xmlns:p14="http://schemas.microsoft.com/office/powerpoint/2010/main" val="734542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163627" y="1811950"/>
            <a:ext cx="7065972" cy="1159800"/>
          </a:xfrm>
          <a:prstGeom prst="rect">
            <a:avLst/>
          </a:prstGeom>
        </p:spPr>
        <p:txBody>
          <a:bodyPr spcFirstLastPara="1" wrap="square" lIns="91425" tIns="91425" rIns="91425" bIns="91425" anchor="b" anchorCtr="0">
            <a:noAutofit/>
          </a:bodyPr>
          <a:lstStyle/>
          <a:p>
            <a:pPr lvl="0"/>
            <a:r>
              <a:rPr lang="en-US" dirty="0"/>
              <a:t>Great Onboarding Experiences</a:t>
            </a:r>
          </a:p>
        </p:txBody>
      </p:sp>
      <p:sp>
        <p:nvSpPr>
          <p:cNvPr id="60" name="Shape 60"/>
          <p:cNvSpPr txBox="1">
            <a:spLocks noGrp="1"/>
          </p:cNvSpPr>
          <p:nvPr>
            <p:ph type="subTitle" idx="1"/>
          </p:nvPr>
        </p:nvSpPr>
        <p:spPr>
          <a:xfrm>
            <a:off x="1163627" y="2840054"/>
            <a:ext cx="55008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Not: Here’s your computer, go sit in the corner and do something</a:t>
            </a:r>
            <a:endParaRPr dirty="0"/>
          </a:p>
        </p:txBody>
      </p:sp>
      <p:sp>
        <p:nvSpPr>
          <p:cNvPr id="61" name="Shape 61"/>
          <p:cNvSpPr/>
          <p:nvPr/>
        </p:nvSpPr>
        <p:spPr>
          <a:xfrm>
            <a:off x="1253978" y="1478427"/>
            <a:ext cx="717689" cy="628875"/>
          </a:xfrm>
          <a:custGeom>
            <a:avLst/>
            <a:gdLst/>
            <a:ahLst/>
            <a:cxnLst/>
            <a:rect l="0" t="0" r="0" b="0"/>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2A95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solidFill>
                <a:srgbClr val="2A95B7"/>
              </a:solidFill>
            </a:endParaRPr>
          </a:p>
        </p:txBody>
      </p:sp>
    </p:spTree>
    <p:extLst>
      <p:ext uri="{BB962C8B-B14F-4D97-AF65-F5344CB8AC3E}">
        <p14:creationId xmlns:p14="http://schemas.microsoft.com/office/powerpoint/2010/main" val="673617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7" name="Text Placeholder 6">
            <a:extLst>
              <a:ext uri="{FF2B5EF4-FFF2-40B4-BE49-F238E27FC236}">
                <a16:creationId xmlns:a16="http://schemas.microsoft.com/office/drawing/2014/main" id="{632040D5-224F-4EE5-9595-305DF270D9CD}"/>
              </a:ext>
            </a:extLst>
          </p:cNvPr>
          <p:cNvSpPr>
            <a:spLocks noGrp="1"/>
          </p:cNvSpPr>
          <p:nvPr>
            <p:ph type="body" idx="1"/>
          </p:nvPr>
        </p:nvSpPr>
        <p:spPr/>
        <p:txBody>
          <a:bodyPr/>
          <a:lstStyle/>
          <a:p>
            <a:endParaRPr lang="en-US"/>
          </a:p>
        </p:txBody>
      </p:sp>
      <p:pic>
        <p:nvPicPr>
          <p:cNvPr id="9" name="Picture 8">
            <a:extLst>
              <a:ext uri="{FF2B5EF4-FFF2-40B4-BE49-F238E27FC236}">
                <a16:creationId xmlns:a16="http://schemas.microsoft.com/office/drawing/2014/main" id="{91C15E92-F515-4C8B-A0D3-40E8D60645C5}"/>
              </a:ext>
            </a:extLst>
          </p:cNvPr>
          <p:cNvPicPr>
            <a:picLocks noChangeAspect="1"/>
          </p:cNvPicPr>
          <p:nvPr/>
        </p:nvPicPr>
        <p:blipFill>
          <a:blip r:embed="rId3"/>
          <a:stretch>
            <a:fillRect/>
          </a:stretch>
        </p:blipFill>
        <p:spPr>
          <a:xfrm>
            <a:off x="1066800" y="662641"/>
            <a:ext cx="7010400" cy="3448050"/>
          </a:xfrm>
          <a:prstGeom prst="rect">
            <a:avLst/>
          </a:prstGeom>
        </p:spPr>
      </p:pic>
    </p:spTree>
    <p:extLst>
      <p:ext uri="{BB962C8B-B14F-4D97-AF65-F5344CB8AC3E}">
        <p14:creationId xmlns:p14="http://schemas.microsoft.com/office/powerpoint/2010/main" val="400768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Great Onboarding Experiences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sz="4000" dirty="0"/>
              <a:t>Prep for them ahead of time</a:t>
            </a:r>
          </a:p>
        </p:txBody>
      </p:sp>
    </p:spTree>
    <p:extLst>
      <p:ext uri="{BB962C8B-B14F-4D97-AF65-F5344CB8AC3E}">
        <p14:creationId xmlns:p14="http://schemas.microsoft.com/office/powerpoint/2010/main" val="2525555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Great Onboarding Experiences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sz="4000" dirty="0"/>
              <a:t>Get together as a team on first day or two</a:t>
            </a:r>
          </a:p>
        </p:txBody>
      </p:sp>
    </p:spTree>
    <p:extLst>
      <p:ext uri="{BB962C8B-B14F-4D97-AF65-F5344CB8AC3E}">
        <p14:creationId xmlns:p14="http://schemas.microsoft.com/office/powerpoint/2010/main" val="1298488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Great Onboarding Experiences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sz="4000" dirty="0"/>
              <a:t>Provide a mentor who will willingly answer questions</a:t>
            </a:r>
          </a:p>
        </p:txBody>
      </p:sp>
    </p:spTree>
    <p:extLst>
      <p:ext uri="{BB962C8B-B14F-4D97-AF65-F5344CB8AC3E}">
        <p14:creationId xmlns:p14="http://schemas.microsoft.com/office/powerpoint/2010/main" val="3369944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Great Onboarding Experiences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sz="4000" dirty="0"/>
              <a:t>Pair with them in the beginning</a:t>
            </a:r>
          </a:p>
        </p:txBody>
      </p:sp>
    </p:spTree>
    <p:extLst>
      <p:ext uri="{BB962C8B-B14F-4D97-AF65-F5344CB8AC3E}">
        <p14:creationId xmlns:p14="http://schemas.microsoft.com/office/powerpoint/2010/main" val="1350108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Great Onboarding Experiences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sz="4000" dirty="0"/>
              <a:t>Check in with them at least once a week</a:t>
            </a:r>
          </a:p>
        </p:txBody>
      </p:sp>
    </p:spTree>
    <p:extLst>
      <p:ext uri="{BB962C8B-B14F-4D97-AF65-F5344CB8AC3E}">
        <p14:creationId xmlns:p14="http://schemas.microsoft.com/office/powerpoint/2010/main" val="74521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Great Onboarding Experiences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marL="457200" lvl="0" indent="-381000" rtl="0">
              <a:spcBef>
                <a:spcPts val="600"/>
              </a:spcBef>
              <a:spcAft>
                <a:spcPts val="0"/>
              </a:spcAft>
              <a:buSzPts val="2400"/>
              <a:buChar char="+"/>
            </a:pPr>
            <a:r>
              <a:rPr lang="en-US" dirty="0"/>
              <a:t>Prep for them ahead of time</a:t>
            </a:r>
          </a:p>
          <a:p>
            <a:r>
              <a:rPr lang="en-US" dirty="0"/>
              <a:t>Get together as a team on first day or two</a:t>
            </a:r>
          </a:p>
          <a:p>
            <a:pPr marL="457200" lvl="0" indent="-381000" rtl="0">
              <a:spcBef>
                <a:spcPts val="600"/>
              </a:spcBef>
              <a:spcAft>
                <a:spcPts val="0"/>
              </a:spcAft>
              <a:buSzPts val="2400"/>
              <a:buChar char="+"/>
            </a:pPr>
            <a:r>
              <a:rPr lang="en-US" dirty="0"/>
              <a:t>Provide a mentor who will willingly answer questions</a:t>
            </a:r>
          </a:p>
          <a:p>
            <a:pPr marL="457200" lvl="0" indent="-381000" rtl="0">
              <a:spcBef>
                <a:spcPts val="600"/>
              </a:spcBef>
              <a:spcAft>
                <a:spcPts val="0"/>
              </a:spcAft>
              <a:buSzPts val="2400"/>
              <a:buChar char="+"/>
            </a:pPr>
            <a:r>
              <a:rPr lang="en-US" dirty="0"/>
              <a:t>Pair with them in the beginning</a:t>
            </a:r>
          </a:p>
          <a:p>
            <a:pPr marL="457200" lvl="0" indent="-381000" rtl="0">
              <a:spcBef>
                <a:spcPts val="600"/>
              </a:spcBef>
              <a:spcAft>
                <a:spcPts val="0"/>
              </a:spcAft>
              <a:buSzPts val="2400"/>
              <a:buChar char="+"/>
            </a:pPr>
            <a:r>
              <a:rPr lang="en-US" dirty="0"/>
              <a:t>Check in with them at least once a week</a:t>
            </a:r>
          </a:p>
        </p:txBody>
      </p:sp>
    </p:spTree>
    <p:extLst>
      <p:ext uri="{BB962C8B-B14F-4D97-AF65-F5344CB8AC3E}">
        <p14:creationId xmlns:p14="http://schemas.microsoft.com/office/powerpoint/2010/main" val="3230498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7" name="Text Placeholder 6">
            <a:extLst>
              <a:ext uri="{FF2B5EF4-FFF2-40B4-BE49-F238E27FC236}">
                <a16:creationId xmlns:a16="http://schemas.microsoft.com/office/drawing/2014/main" id="{632040D5-224F-4EE5-9595-305DF270D9CD}"/>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0F52328E-9DE9-4EE4-A304-257F1BA9F876}"/>
              </a:ext>
            </a:extLst>
          </p:cNvPr>
          <p:cNvPicPr>
            <a:picLocks noChangeAspect="1"/>
          </p:cNvPicPr>
          <p:nvPr/>
        </p:nvPicPr>
        <p:blipFill>
          <a:blip r:embed="rId3"/>
          <a:stretch>
            <a:fillRect/>
          </a:stretch>
        </p:blipFill>
        <p:spPr>
          <a:xfrm>
            <a:off x="1604425" y="823420"/>
            <a:ext cx="5935150" cy="3338522"/>
          </a:xfrm>
          <a:prstGeom prst="rect">
            <a:avLst/>
          </a:prstGeom>
        </p:spPr>
      </p:pic>
    </p:spTree>
    <p:extLst>
      <p:ext uri="{BB962C8B-B14F-4D97-AF65-F5344CB8AC3E}">
        <p14:creationId xmlns:p14="http://schemas.microsoft.com/office/powerpoint/2010/main" val="1812230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73" name="Shape 73"/>
          <p:cNvSpPr txBox="1">
            <a:spLocks noGrp="1"/>
          </p:cNvSpPr>
          <p:nvPr>
            <p:ph type="body" idx="1"/>
          </p:nvPr>
        </p:nvSpPr>
        <p:spPr>
          <a:xfrm>
            <a:off x="1049500" y="1853548"/>
            <a:ext cx="7020900" cy="1436403"/>
          </a:xfrm>
          <a:prstGeom prst="rect">
            <a:avLst/>
          </a:prstGeom>
        </p:spPr>
        <p:txBody>
          <a:bodyPr spcFirstLastPara="1" wrap="square" lIns="91425" tIns="91425" rIns="91425" bIns="91425" anchor="t" anchorCtr="0">
            <a:noAutofit/>
          </a:bodyPr>
          <a:lstStyle/>
          <a:p>
            <a:pPr marL="76200" lvl="0" indent="0" rtl="0">
              <a:spcBef>
                <a:spcPts val="600"/>
              </a:spcBef>
              <a:spcAft>
                <a:spcPts val="0"/>
              </a:spcAft>
              <a:buSzPts val="2400"/>
              <a:buNone/>
            </a:pPr>
            <a:r>
              <a:rPr lang="en-US" sz="4000" dirty="0"/>
              <a:t>Tell your neighbor about your worst just-hired experience.</a:t>
            </a:r>
            <a:endParaRPr sz="4000" dirty="0"/>
          </a:p>
        </p:txBody>
      </p:sp>
    </p:spTree>
    <p:extLst>
      <p:ext uri="{BB962C8B-B14F-4D97-AF65-F5344CB8AC3E}">
        <p14:creationId xmlns:p14="http://schemas.microsoft.com/office/powerpoint/2010/main" val="2374905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152481" y="1811950"/>
            <a:ext cx="7077123" cy="1159800"/>
          </a:xfrm>
          <a:prstGeom prst="rect">
            <a:avLst/>
          </a:prstGeom>
        </p:spPr>
        <p:txBody>
          <a:bodyPr spcFirstLastPara="1" wrap="square" lIns="91425" tIns="91425" rIns="91425" bIns="91425" anchor="b" anchorCtr="0">
            <a:noAutofit/>
          </a:bodyPr>
          <a:lstStyle/>
          <a:p>
            <a:r>
              <a:rPr lang="en-US" dirty="0"/>
              <a:t>Effective Mentoring Practices</a:t>
            </a:r>
            <a:endParaRPr dirty="0"/>
          </a:p>
        </p:txBody>
      </p:sp>
      <p:sp>
        <p:nvSpPr>
          <p:cNvPr id="60" name="Shape 60"/>
          <p:cNvSpPr txBox="1">
            <a:spLocks noGrp="1"/>
          </p:cNvSpPr>
          <p:nvPr>
            <p:ph type="subTitle" idx="1"/>
          </p:nvPr>
        </p:nvSpPr>
        <p:spPr>
          <a:xfrm>
            <a:off x="1152482" y="2840054"/>
            <a:ext cx="55008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Because not everyone knows where the free snacks are</a:t>
            </a:r>
            <a:endParaRPr dirty="0"/>
          </a:p>
        </p:txBody>
      </p:sp>
      <p:sp>
        <p:nvSpPr>
          <p:cNvPr id="61" name="Shape 61"/>
          <p:cNvSpPr/>
          <p:nvPr/>
        </p:nvSpPr>
        <p:spPr>
          <a:xfrm>
            <a:off x="1242833" y="1456431"/>
            <a:ext cx="717689" cy="628875"/>
          </a:xfrm>
          <a:custGeom>
            <a:avLst/>
            <a:gdLst/>
            <a:ahLst/>
            <a:cxnLst/>
            <a:rect l="0" t="0" r="0" b="0"/>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2A95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solidFill>
                <a:srgbClr val="2A95B7"/>
              </a:solidFill>
            </a:endParaRPr>
          </a:p>
        </p:txBody>
      </p:sp>
    </p:spTree>
    <p:extLst>
      <p:ext uri="{BB962C8B-B14F-4D97-AF65-F5344CB8AC3E}">
        <p14:creationId xmlns:p14="http://schemas.microsoft.com/office/powerpoint/2010/main" val="77512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Effective Mentoring Practices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dirty="0"/>
              <a:t>First…</a:t>
            </a:r>
          </a:p>
          <a:p>
            <a:pPr marL="76200" lvl="0" indent="0">
              <a:buNone/>
            </a:pPr>
            <a:r>
              <a:rPr lang="en-US" sz="4000" dirty="0"/>
              <a:t>You need a good process</a:t>
            </a:r>
          </a:p>
        </p:txBody>
      </p:sp>
    </p:spTree>
    <p:extLst>
      <p:ext uri="{BB962C8B-B14F-4D97-AF65-F5344CB8AC3E}">
        <p14:creationId xmlns:p14="http://schemas.microsoft.com/office/powerpoint/2010/main" val="3016549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Mentoring - Good Process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dirty="0"/>
              <a:t>You need a good process:</a:t>
            </a:r>
          </a:p>
          <a:p>
            <a:r>
              <a:rPr lang="en-US" dirty="0"/>
              <a:t>Good onboarding</a:t>
            </a:r>
          </a:p>
          <a:p>
            <a:r>
              <a:rPr lang="en-US" dirty="0"/>
              <a:t>Consistent and fair standards</a:t>
            </a:r>
          </a:p>
          <a:p>
            <a:r>
              <a:rPr lang="en-US" dirty="0"/>
              <a:t>Not relying on them to know what they need to know</a:t>
            </a:r>
          </a:p>
          <a:p>
            <a:r>
              <a:rPr lang="en-US" dirty="0"/>
              <a:t>Leaving opportunity to discover</a:t>
            </a:r>
          </a:p>
        </p:txBody>
      </p:sp>
    </p:spTree>
    <p:extLst>
      <p:ext uri="{BB962C8B-B14F-4D97-AF65-F5344CB8AC3E}">
        <p14:creationId xmlns:p14="http://schemas.microsoft.com/office/powerpoint/2010/main" val="1191906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Effective Mentoring Practices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dirty="0"/>
              <a:t>Second…</a:t>
            </a:r>
          </a:p>
          <a:p>
            <a:pPr marL="76200" lvl="0" indent="0">
              <a:buNone/>
            </a:pPr>
            <a:r>
              <a:rPr lang="en-US" sz="4000" dirty="0"/>
              <a:t>You need good communication</a:t>
            </a:r>
          </a:p>
        </p:txBody>
      </p:sp>
    </p:spTree>
    <p:extLst>
      <p:ext uri="{BB962C8B-B14F-4D97-AF65-F5344CB8AC3E}">
        <p14:creationId xmlns:p14="http://schemas.microsoft.com/office/powerpoint/2010/main" val="464557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Mentoring - Good Communication</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r>
              <a:rPr lang="en-US" dirty="0"/>
              <a:t>Schedule 1:1 meetings early and often</a:t>
            </a:r>
          </a:p>
          <a:p>
            <a:pPr lvl="1"/>
            <a:r>
              <a:rPr lang="en-US" dirty="0"/>
              <a:t>And ask good questions</a:t>
            </a:r>
          </a:p>
          <a:p>
            <a:r>
              <a:rPr lang="en-US" dirty="0"/>
              <a:t>Reiterate that learning company procedures takes time</a:t>
            </a:r>
          </a:p>
          <a:p>
            <a:r>
              <a:rPr lang="en-US" dirty="0"/>
              <a:t>Check on confused looks</a:t>
            </a:r>
          </a:p>
        </p:txBody>
      </p:sp>
    </p:spTree>
    <p:extLst>
      <p:ext uri="{BB962C8B-B14F-4D97-AF65-F5344CB8AC3E}">
        <p14:creationId xmlns:p14="http://schemas.microsoft.com/office/powerpoint/2010/main" val="8207132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Effective Mentoring Practices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dirty="0"/>
              <a:t>Third…</a:t>
            </a:r>
          </a:p>
          <a:p>
            <a:pPr marL="76200" lvl="0" indent="0">
              <a:buNone/>
            </a:pPr>
            <a:r>
              <a:rPr lang="en-US" sz="4000" dirty="0"/>
              <a:t>You need good guidance and visioning</a:t>
            </a:r>
          </a:p>
        </p:txBody>
      </p:sp>
    </p:spTree>
    <p:extLst>
      <p:ext uri="{BB962C8B-B14F-4D97-AF65-F5344CB8AC3E}">
        <p14:creationId xmlns:p14="http://schemas.microsoft.com/office/powerpoint/2010/main" val="1239896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Good Guidance and Visioning</a:t>
            </a:r>
            <a:endParaRPr dirty="0"/>
          </a:p>
        </p:txBody>
      </p:sp>
      <p:sp>
        <p:nvSpPr>
          <p:cNvPr id="73" name="Shape 73"/>
          <p:cNvSpPr txBox="1">
            <a:spLocks noGrp="1"/>
          </p:cNvSpPr>
          <p:nvPr>
            <p:ph type="body" idx="1"/>
          </p:nvPr>
        </p:nvSpPr>
        <p:spPr>
          <a:xfrm>
            <a:off x="1049500" y="1526326"/>
            <a:ext cx="7020900" cy="2706900"/>
          </a:xfrm>
          <a:prstGeom prst="rect">
            <a:avLst/>
          </a:prstGeom>
        </p:spPr>
        <p:txBody>
          <a:bodyPr spcFirstLastPara="1" wrap="square" lIns="91425" tIns="91425" rIns="91425" bIns="91425" anchor="ctr" anchorCtr="0">
            <a:noAutofit/>
          </a:bodyPr>
          <a:lstStyle/>
          <a:p>
            <a:r>
              <a:rPr lang="en-US" dirty="0"/>
              <a:t>Make sure they have a project that’s doable</a:t>
            </a:r>
          </a:p>
          <a:p>
            <a:r>
              <a:rPr lang="en-US" dirty="0"/>
              <a:t>Pairing</a:t>
            </a:r>
          </a:p>
          <a:p>
            <a:r>
              <a:rPr lang="en-US" dirty="0"/>
              <a:t>Guidance on how to solve problems</a:t>
            </a:r>
          </a:p>
          <a:p>
            <a:r>
              <a:rPr lang="en-US" dirty="0"/>
              <a:t>Get juniors’ advice</a:t>
            </a:r>
          </a:p>
          <a:p>
            <a:r>
              <a:rPr lang="en-US" dirty="0"/>
              <a:t>Ensure new people </a:t>
            </a:r>
            <a:r>
              <a:rPr lang="en-US" i="1" dirty="0"/>
              <a:t>actually</a:t>
            </a:r>
            <a:r>
              <a:rPr lang="en-US" dirty="0"/>
              <a:t> understand the processes</a:t>
            </a:r>
          </a:p>
          <a:p>
            <a:endParaRPr lang="en-US" dirty="0"/>
          </a:p>
        </p:txBody>
      </p:sp>
    </p:spTree>
    <p:extLst>
      <p:ext uri="{BB962C8B-B14F-4D97-AF65-F5344CB8AC3E}">
        <p14:creationId xmlns:p14="http://schemas.microsoft.com/office/powerpoint/2010/main" val="938050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Effective Mentoring Practices</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marL="457200" lvl="0" indent="-381000" rtl="0">
              <a:spcBef>
                <a:spcPts val="600"/>
              </a:spcBef>
              <a:spcAft>
                <a:spcPts val="0"/>
              </a:spcAft>
              <a:buSzPts val="2400"/>
              <a:buChar char="+"/>
            </a:pPr>
            <a:r>
              <a:rPr lang="en-US" dirty="0"/>
              <a:t>Good Process</a:t>
            </a:r>
          </a:p>
          <a:p>
            <a:pPr marL="457200" lvl="0" indent="-381000" rtl="0">
              <a:spcBef>
                <a:spcPts val="600"/>
              </a:spcBef>
              <a:spcAft>
                <a:spcPts val="0"/>
              </a:spcAft>
              <a:buSzPts val="2400"/>
              <a:buChar char="+"/>
            </a:pPr>
            <a:r>
              <a:rPr lang="en-US" dirty="0"/>
              <a:t>Good Communication</a:t>
            </a:r>
          </a:p>
          <a:p>
            <a:pPr marL="457200" lvl="0" indent="-381000" rtl="0">
              <a:spcBef>
                <a:spcPts val="600"/>
              </a:spcBef>
              <a:spcAft>
                <a:spcPts val="0"/>
              </a:spcAft>
              <a:buSzPts val="2400"/>
              <a:buChar char="+"/>
            </a:pPr>
            <a:r>
              <a:rPr lang="en-US" dirty="0"/>
              <a:t>Guidance/Visioning</a:t>
            </a:r>
          </a:p>
          <a:p>
            <a:pPr marL="457200" lvl="0" indent="-381000" rtl="0">
              <a:spcBef>
                <a:spcPts val="600"/>
              </a:spcBef>
              <a:spcAft>
                <a:spcPts val="0"/>
              </a:spcAft>
              <a:buSzPts val="2400"/>
              <a:buChar char="+"/>
            </a:pPr>
            <a:endParaRPr lang="en-US" dirty="0"/>
          </a:p>
        </p:txBody>
      </p:sp>
    </p:spTree>
    <p:extLst>
      <p:ext uri="{BB962C8B-B14F-4D97-AF65-F5344CB8AC3E}">
        <p14:creationId xmlns:p14="http://schemas.microsoft.com/office/powerpoint/2010/main" val="4011686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3" name="Picture 2">
            <a:extLst>
              <a:ext uri="{FF2B5EF4-FFF2-40B4-BE49-F238E27FC236}">
                <a16:creationId xmlns:a16="http://schemas.microsoft.com/office/drawing/2014/main" id="{41DCF1E7-86C2-411E-9EB1-2B211B523554}"/>
              </a:ext>
            </a:extLst>
          </p:cNvPr>
          <p:cNvPicPr>
            <a:picLocks noChangeAspect="1"/>
          </p:cNvPicPr>
          <p:nvPr/>
        </p:nvPicPr>
        <p:blipFill>
          <a:blip r:embed="rId3"/>
          <a:stretch>
            <a:fillRect/>
          </a:stretch>
        </p:blipFill>
        <p:spPr>
          <a:xfrm>
            <a:off x="3010226" y="546538"/>
            <a:ext cx="3123548" cy="3803787"/>
          </a:xfrm>
          <a:prstGeom prst="rect">
            <a:avLst/>
          </a:prstGeom>
        </p:spPr>
      </p:pic>
    </p:spTree>
    <p:extLst>
      <p:ext uri="{BB962C8B-B14F-4D97-AF65-F5344CB8AC3E}">
        <p14:creationId xmlns:p14="http://schemas.microsoft.com/office/powerpoint/2010/main" val="2804123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821550" y="1811950"/>
            <a:ext cx="5500800" cy="1159800"/>
          </a:xfrm>
          <a:prstGeom prst="rect">
            <a:avLst/>
          </a:prstGeom>
        </p:spPr>
        <p:txBody>
          <a:bodyPr spcFirstLastPara="1" wrap="square" lIns="91425" tIns="91425" rIns="91425" bIns="91425" anchor="b" anchorCtr="0">
            <a:noAutofit/>
          </a:bodyPr>
          <a:lstStyle/>
          <a:p>
            <a:r>
              <a:rPr lang="en-US" dirty="0"/>
              <a:t>Iterate and Improve</a:t>
            </a:r>
            <a:endParaRPr dirty="0"/>
          </a:p>
        </p:txBody>
      </p:sp>
      <p:sp>
        <p:nvSpPr>
          <p:cNvPr id="60" name="Shape 60"/>
          <p:cNvSpPr txBox="1">
            <a:spLocks noGrp="1"/>
          </p:cNvSpPr>
          <p:nvPr>
            <p:ph type="subTitle" idx="1"/>
          </p:nvPr>
        </p:nvSpPr>
        <p:spPr>
          <a:xfrm>
            <a:off x="1821550" y="2840054"/>
            <a:ext cx="55008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have to include at least one Agile term, right?</a:t>
            </a:r>
            <a:endParaRPr dirty="0"/>
          </a:p>
        </p:txBody>
      </p:sp>
      <p:sp>
        <p:nvSpPr>
          <p:cNvPr id="61" name="Shape 61"/>
          <p:cNvSpPr/>
          <p:nvPr/>
        </p:nvSpPr>
        <p:spPr>
          <a:xfrm>
            <a:off x="1911901" y="1466349"/>
            <a:ext cx="717689" cy="628875"/>
          </a:xfrm>
          <a:custGeom>
            <a:avLst/>
            <a:gdLst/>
            <a:ahLst/>
            <a:cxnLst/>
            <a:rect l="0" t="0" r="0" b="0"/>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2A95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solidFill>
                <a:srgbClr val="2A95B7"/>
              </a:solidFill>
            </a:endParaRPr>
          </a:p>
        </p:txBody>
      </p:sp>
    </p:spTree>
    <p:extLst>
      <p:ext uri="{BB962C8B-B14F-4D97-AF65-F5344CB8AC3E}">
        <p14:creationId xmlns:p14="http://schemas.microsoft.com/office/powerpoint/2010/main" val="616592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2093925" y="1100975"/>
            <a:ext cx="59763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6000" dirty="0"/>
              <a:t>Hello!</a:t>
            </a:r>
            <a:endParaRPr sz="6000" dirty="0"/>
          </a:p>
        </p:txBody>
      </p:sp>
      <p:sp>
        <p:nvSpPr>
          <p:cNvPr id="53" name="Shape 53"/>
          <p:cNvSpPr txBox="1">
            <a:spLocks noGrp="1"/>
          </p:cNvSpPr>
          <p:nvPr>
            <p:ph type="body" idx="1"/>
          </p:nvPr>
        </p:nvSpPr>
        <p:spPr>
          <a:xfrm>
            <a:off x="2093925" y="1894625"/>
            <a:ext cx="5100900" cy="2169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3600" dirty="0"/>
              <a:t>I am </a:t>
            </a:r>
            <a:r>
              <a:rPr lang="en-US" sz="3600" dirty="0"/>
              <a:t>Sarah Withee</a:t>
            </a:r>
            <a:endParaRPr sz="3600" dirty="0"/>
          </a:p>
          <a:p>
            <a:pPr marL="0" lvl="0" indent="0" rtl="0">
              <a:spcBef>
                <a:spcPts val="600"/>
              </a:spcBef>
              <a:spcAft>
                <a:spcPts val="0"/>
              </a:spcAft>
              <a:buClr>
                <a:schemeClr val="dk1"/>
              </a:buClr>
              <a:buSzPts val="1100"/>
              <a:buFont typeface="Arial"/>
              <a:buNone/>
            </a:pPr>
            <a:r>
              <a:rPr lang="en" dirty="0"/>
              <a:t>(</a:t>
            </a:r>
            <a:r>
              <a:rPr lang="en-US" dirty="0"/>
              <a:t>aka geekygirlsarah)</a:t>
            </a:r>
          </a:p>
          <a:p>
            <a:pPr marL="0" lvl="0" indent="0" rtl="0">
              <a:spcBef>
                <a:spcPts val="600"/>
              </a:spcBef>
              <a:spcAft>
                <a:spcPts val="0"/>
              </a:spcAft>
              <a:buClr>
                <a:schemeClr val="dk1"/>
              </a:buClr>
              <a:buSzPts val="1100"/>
              <a:buFont typeface="Arial"/>
              <a:buNone/>
            </a:pPr>
            <a:endParaRPr lang="en-US" dirty="0"/>
          </a:p>
          <a:p>
            <a:pPr marL="0" lvl="0" indent="0" rtl="0">
              <a:spcBef>
                <a:spcPts val="600"/>
              </a:spcBef>
              <a:spcAft>
                <a:spcPts val="0"/>
              </a:spcAft>
              <a:buClr>
                <a:schemeClr val="dk1"/>
              </a:buClr>
              <a:buSzPts val="1100"/>
              <a:buFont typeface="Arial"/>
              <a:buNone/>
            </a:pPr>
            <a:r>
              <a:rPr lang="en-US" dirty="0"/>
              <a:t>Software engineer at </a:t>
            </a:r>
            <a:r>
              <a:rPr lang="en-US" dirty="0" err="1"/>
              <a:t>Arcadia.io</a:t>
            </a:r>
            <a:endParaRPr lang="en-US" dirty="0"/>
          </a:p>
          <a:p>
            <a:pPr marL="0" lvl="0" indent="0" rtl="0">
              <a:spcBef>
                <a:spcPts val="600"/>
              </a:spcBef>
              <a:spcAft>
                <a:spcPts val="0"/>
              </a:spcAft>
              <a:buClr>
                <a:schemeClr val="dk1"/>
              </a:buClr>
              <a:buSzPts val="1100"/>
              <a:buFont typeface="Arial"/>
              <a:buNone/>
            </a:pPr>
            <a:endParaRPr lang="en-US" dirty="0"/>
          </a:p>
        </p:txBody>
      </p:sp>
      <p:sp>
        <p:nvSpPr>
          <p:cNvPr id="54" name="Shape 54"/>
          <p:cNvSpPr/>
          <p:nvPr/>
        </p:nvSpPr>
        <p:spPr>
          <a:xfrm flipH="1">
            <a:off x="1082114" y="898786"/>
            <a:ext cx="923990" cy="851362"/>
          </a:xfrm>
          <a:custGeom>
            <a:avLst/>
            <a:gdLst/>
            <a:ahLst/>
            <a:cxnLst/>
            <a:rect l="0" t="0" r="0" b="0"/>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2A95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solidFill>
                <a:srgbClr val="2A95B7"/>
              </a:solidFill>
            </a:endParaRPr>
          </a:p>
        </p:txBody>
      </p:sp>
    </p:spTree>
    <p:extLst>
      <p:ext uri="{BB962C8B-B14F-4D97-AF65-F5344CB8AC3E}">
        <p14:creationId xmlns:p14="http://schemas.microsoft.com/office/powerpoint/2010/main" val="894208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Iterate and Improve</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sz="4000" dirty="0"/>
              <a:t>Before you start hiring: plan your “sprint”</a:t>
            </a:r>
          </a:p>
        </p:txBody>
      </p:sp>
    </p:spTree>
    <p:extLst>
      <p:ext uri="{BB962C8B-B14F-4D97-AF65-F5344CB8AC3E}">
        <p14:creationId xmlns:p14="http://schemas.microsoft.com/office/powerpoint/2010/main" val="2674004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Iterate and Improve</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lvl="0"/>
            <a:r>
              <a:rPr lang="en-US" sz="4000" dirty="0"/>
              <a:t>Hold a retrospective after about 3-6 months</a:t>
            </a:r>
            <a:br>
              <a:rPr lang="en-US" sz="4000" dirty="0"/>
            </a:br>
            <a:r>
              <a:rPr lang="en-US" sz="4000" dirty="0"/>
              <a:t>(and include the new team member)</a:t>
            </a:r>
          </a:p>
        </p:txBody>
      </p:sp>
    </p:spTree>
    <p:extLst>
      <p:ext uri="{BB962C8B-B14F-4D97-AF65-F5344CB8AC3E}">
        <p14:creationId xmlns:p14="http://schemas.microsoft.com/office/powerpoint/2010/main" val="1613867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Iterate and Improve</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sz="4000" dirty="0"/>
              <a:t>Document your retrospective</a:t>
            </a:r>
          </a:p>
        </p:txBody>
      </p:sp>
    </p:spTree>
    <p:extLst>
      <p:ext uri="{BB962C8B-B14F-4D97-AF65-F5344CB8AC3E}">
        <p14:creationId xmlns:p14="http://schemas.microsoft.com/office/powerpoint/2010/main" val="605797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Iterate and Improve</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ctr" anchorCtr="0">
            <a:noAutofit/>
          </a:bodyPr>
          <a:lstStyle/>
          <a:p>
            <a:pPr marL="76200" lvl="0" indent="0">
              <a:buNone/>
            </a:pPr>
            <a:r>
              <a:rPr lang="en-US" sz="4000" dirty="0"/>
              <a:t>Improve for your next “sprint”</a:t>
            </a:r>
          </a:p>
        </p:txBody>
      </p:sp>
    </p:spTree>
    <p:extLst>
      <p:ext uri="{BB962C8B-B14F-4D97-AF65-F5344CB8AC3E}">
        <p14:creationId xmlns:p14="http://schemas.microsoft.com/office/powerpoint/2010/main" val="24708760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lvl="0"/>
            <a:r>
              <a:rPr lang="en-US" dirty="0"/>
              <a:t>Iterate and Improve</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marL="457200" lvl="0" indent="-381000" rtl="0">
              <a:spcBef>
                <a:spcPts val="600"/>
              </a:spcBef>
              <a:spcAft>
                <a:spcPts val="0"/>
              </a:spcAft>
              <a:buSzPts val="2400"/>
              <a:buChar char="+"/>
            </a:pPr>
            <a:r>
              <a:rPr lang="en-US" dirty="0"/>
              <a:t>Before you start hiring, plan your “sprint”</a:t>
            </a:r>
          </a:p>
          <a:p>
            <a:pPr marL="457200" lvl="0" indent="-381000" rtl="0">
              <a:spcBef>
                <a:spcPts val="600"/>
              </a:spcBef>
              <a:spcAft>
                <a:spcPts val="0"/>
              </a:spcAft>
              <a:buSzPts val="2400"/>
              <a:buChar char="+"/>
            </a:pPr>
            <a:r>
              <a:rPr lang="en-US" dirty="0"/>
              <a:t>Hold a retrospective after about 3-6 months</a:t>
            </a:r>
            <a:br>
              <a:rPr lang="en-US" dirty="0"/>
            </a:br>
            <a:r>
              <a:rPr lang="en-US" dirty="0"/>
              <a:t>(and include the new team member)</a:t>
            </a:r>
          </a:p>
          <a:p>
            <a:pPr marL="457200" lvl="0" indent="-381000" rtl="0">
              <a:spcBef>
                <a:spcPts val="600"/>
              </a:spcBef>
              <a:spcAft>
                <a:spcPts val="0"/>
              </a:spcAft>
              <a:buSzPts val="2400"/>
              <a:buChar char="+"/>
            </a:pPr>
            <a:r>
              <a:rPr lang="en-US" dirty="0"/>
              <a:t>Document your retrospective</a:t>
            </a:r>
          </a:p>
          <a:p>
            <a:pPr marL="457200" lvl="0" indent="-381000" rtl="0">
              <a:spcBef>
                <a:spcPts val="600"/>
              </a:spcBef>
              <a:spcAft>
                <a:spcPts val="0"/>
              </a:spcAft>
              <a:buSzPts val="2400"/>
              <a:buChar char="+"/>
            </a:pPr>
            <a:r>
              <a:rPr lang="en-US" dirty="0"/>
              <a:t>Improve for your next “sprint”</a:t>
            </a:r>
          </a:p>
        </p:txBody>
      </p:sp>
    </p:spTree>
    <p:extLst>
      <p:ext uri="{BB962C8B-B14F-4D97-AF65-F5344CB8AC3E}">
        <p14:creationId xmlns:p14="http://schemas.microsoft.com/office/powerpoint/2010/main" val="20215952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4" name="Picture 3">
            <a:extLst>
              <a:ext uri="{FF2B5EF4-FFF2-40B4-BE49-F238E27FC236}">
                <a16:creationId xmlns:a16="http://schemas.microsoft.com/office/drawing/2014/main" id="{EA2EBBC9-42D4-4F9F-A35F-150E9637734F}"/>
              </a:ext>
            </a:extLst>
          </p:cNvPr>
          <p:cNvPicPr>
            <a:picLocks noChangeAspect="1"/>
          </p:cNvPicPr>
          <p:nvPr/>
        </p:nvPicPr>
        <p:blipFill>
          <a:blip r:embed="rId3"/>
          <a:stretch>
            <a:fillRect/>
          </a:stretch>
        </p:blipFill>
        <p:spPr>
          <a:xfrm>
            <a:off x="2190750" y="942975"/>
            <a:ext cx="4762500" cy="3257550"/>
          </a:xfrm>
          <a:prstGeom prst="rect">
            <a:avLst/>
          </a:prstGeom>
        </p:spPr>
      </p:pic>
    </p:spTree>
    <p:extLst>
      <p:ext uri="{BB962C8B-B14F-4D97-AF65-F5344CB8AC3E}">
        <p14:creationId xmlns:p14="http://schemas.microsoft.com/office/powerpoint/2010/main" val="24154450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821550" y="1811950"/>
            <a:ext cx="5500800" cy="1159800"/>
          </a:xfrm>
          <a:prstGeom prst="rect">
            <a:avLst/>
          </a:prstGeom>
        </p:spPr>
        <p:txBody>
          <a:bodyPr spcFirstLastPara="1" wrap="square" lIns="91425" tIns="91425" rIns="91425" bIns="91425" anchor="b" anchorCtr="0">
            <a:noAutofit/>
          </a:bodyPr>
          <a:lstStyle/>
          <a:p>
            <a:r>
              <a:rPr lang="en-US" dirty="0"/>
              <a:t>Conclusion</a:t>
            </a:r>
            <a:endParaRPr dirty="0"/>
          </a:p>
        </p:txBody>
      </p:sp>
      <p:sp>
        <p:nvSpPr>
          <p:cNvPr id="60" name="Shape 60"/>
          <p:cNvSpPr txBox="1">
            <a:spLocks noGrp="1"/>
          </p:cNvSpPr>
          <p:nvPr>
            <p:ph type="subTitle" idx="1"/>
          </p:nvPr>
        </p:nvSpPr>
        <p:spPr>
          <a:xfrm>
            <a:off x="1821550" y="2840054"/>
            <a:ext cx="55008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Wake up! Here’s the </a:t>
            </a:r>
            <a:r>
              <a:rPr lang="en-US" dirty="0"/>
              <a:t>takeaways</a:t>
            </a:r>
            <a:r>
              <a:rPr lang="en" dirty="0"/>
              <a:t>! </a:t>
            </a:r>
            <a:endParaRPr dirty="0"/>
          </a:p>
        </p:txBody>
      </p:sp>
      <p:sp>
        <p:nvSpPr>
          <p:cNvPr id="61" name="Shape 61"/>
          <p:cNvSpPr/>
          <p:nvPr/>
        </p:nvSpPr>
        <p:spPr>
          <a:xfrm>
            <a:off x="1911901" y="1466349"/>
            <a:ext cx="717689" cy="628875"/>
          </a:xfrm>
          <a:custGeom>
            <a:avLst/>
            <a:gdLst/>
            <a:ahLst/>
            <a:cxnLst/>
            <a:rect l="0" t="0" r="0" b="0"/>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2A95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solidFill>
                <a:srgbClr val="2A95B7"/>
              </a:solidFill>
            </a:endParaRPr>
          </a:p>
        </p:txBody>
      </p:sp>
    </p:spTree>
    <p:extLst>
      <p:ext uri="{BB962C8B-B14F-4D97-AF65-F5344CB8AC3E}">
        <p14:creationId xmlns:p14="http://schemas.microsoft.com/office/powerpoint/2010/main" val="10754519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Conclusion</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r>
              <a:rPr lang="en-US" dirty="0"/>
              <a:t>Choosing Good Team Members</a:t>
            </a:r>
          </a:p>
          <a:p>
            <a:r>
              <a:rPr lang="en-US" dirty="0"/>
              <a:t>Great Onboarding Experiences</a:t>
            </a:r>
          </a:p>
          <a:p>
            <a:r>
              <a:rPr lang="en-US" dirty="0"/>
              <a:t>Effective Mentoring Practices</a:t>
            </a:r>
          </a:p>
          <a:p>
            <a:r>
              <a:rPr lang="en-US" dirty="0"/>
              <a:t>Iterate and Improve</a:t>
            </a:r>
          </a:p>
        </p:txBody>
      </p:sp>
    </p:spTree>
    <p:extLst>
      <p:ext uri="{BB962C8B-B14F-4D97-AF65-F5344CB8AC3E}">
        <p14:creationId xmlns:p14="http://schemas.microsoft.com/office/powerpoint/2010/main" val="18765044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3" name="Picture 2">
            <a:extLst>
              <a:ext uri="{FF2B5EF4-FFF2-40B4-BE49-F238E27FC236}">
                <a16:creationId xmlns:a16="http://schemas.microsoft.com/office/drawing/2014/main" id="{68B5DD1F-A018-4515-AA19-FB629A544179}"/>
              </a:ext>
            </a:extLst>
          </p:cNvPr>
          <p:cNvPicPr>
            <a:picLocks noChangeAspect="1"/>
          </p:cNvPicPr>
          <p:nvPr/>
        </p:nvPicPr>
        <p:blipFill>
          <a:blip r:embed="rId3"/>
          <a:stretch>
            <a:fillRect/>
          </a:stretch>
        </p:blipFill>
        <p:spPr>
          <a:xfrm>
            <a:off x="2559187" y="1257260"/>
            <a:ext cx="4025626" cy="2628980"/>
          </a:xfrm>
          <a:prstGeom prst="rect">
            <a:avLst/>
          </a:prstGeom>
        </p:spPr>
      </p:pic>
    </p:spTree>
    <p:extLst>
      <p:ext uri="{BB962C8B-B14F-4D97-AF65-F5344CB8AC3E}">
        <p14:creationId xmlns:p14="http://schemas.microsoft.com/office/powerpoint/2010/main" val="3250022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2093925" y="1100975"/>
            <a:ext cx="5976300" cy="750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6000"/>
              <a:t>Thanks!</a:t>
            </a:r>
            <a:endParaRPr sz="6000" dirty="0"/>
          </a:p>
        </p:txBody>
      </p:sp>
      <p:sp>
        <p:nvSpPr>
          <p:cNvPr id="215" name="Shape 215"/>
          <p:cNvSpPr txBox="1">
            <a:spLocks noGrp="1"/>
          </p:cNvSpPr>
          <p:nvPr>
            <p:ph type="body" idx="1"/>
          </p:nvPr>
        </p:nvSpPr>
        <p:spPr>
          <a:xfrm>
            <a:off x="2093925" y="1894625"/>
            <a:ext cx="5100900" cy="2169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3600" dirty="0"/>
              <a:t>Got </a:t>
            </a:r>
            <a:r>
              <a:rPr lang="en" sz="3600" dirty="0"/>
              <a:t>questions?</a:t>
            </a:r>
            <a:endParaRPr sz="3600" dirty="0"/>
          </a:p>
          <a:p>
            <a:pPr marL="457200" lvl="0" indent="-381000" rtl="0">
              <a:spcBef>
                <a:spcPts val="600"/>
              </a:spcBef>
              <a:spcAft>
                <a:spcPts val="0"/>
              </a:spcAft>
              <a:buSzPts val="2400"/>
              <a:buChar char="+"/>
            </a:pPr>
            <a:r>
              <a:rPr lang="en" dirty="0"/>
              <a:t>@geekygirlsarah</a:t>
            </a:r>
            <a:endParaRPr dirty="0"/>
          </a:p>
          <a:p>
            <a:pPr marL="457200" lvl="0" indent="-381000" rtl="0">
              <a:spcBef>
                <a:spcPts val="0"/>
              </a:spcBef>
              <a:spcAft>
                <a:spcPts val="0"/>
              </a:spcAft>
              <a:buSzPts val="2400"/>
              <a:buChar char="+"/>
            </a:pPr>
            <a:r>
              <a:rPr lang="en-US" dirty="0"/>
              <a:t>hello@geekygirlsarah.com</a:t>
            </a:r>
          </a:p>
          <a:p>
            <a:pPr marL="457200" lvl="0" indent="-381000" rtl="0">
              <a:spcBef>
                <a:spcPts val="0"/>
              </a:spcBef>
              <a:spcAft>
                <a:spcPts val="0"/>
              </a:spcAft>
              <a:buSzPts val="2400"/>
              <a:buChar char="+"/>
            </a:pPr>
            <a:r>
              <a:rPr lang="en-US" dirty="0"/>
              <a:t>Find me around the halls</a:t>
            </a:r>
            <a:endParaRPr dirty="0"/>
          </a:p>
        </p:txBody>
      </p:sp>
      <p:sp>
        <p:nvSpPr>
          <p:cNvPr id="216" name="Shape 216"/>
          <p:cNvSpPr/>
          <p:nvPr/>
        </p:nvSpPr>
        <p:spPr>
          <a:xfrm flipH="1">
            <a:off x="1082114" y="898786"/>
            <a:ext cx="923990" cy="851362"/>
          </a:xfrm>
          <a:custGeom>
            <a:avLst/>
            <a:gdLst/>
            <a:ahLst/>
            <a:cxnLst/>
            <a:rect l="0" t="0" r="0" b="0"/>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2A95B7"/>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solidFill>
                <a:srgbClr val="2A95B7"/>
              </a:solidFill>
            </a:endParaRPr>
          </a:p>
        </p:txBody>
      </p:sp>
    </p:spTree>
    <p:extLst>
      <p:ext uri="{BB962C8B-B14F-4D97-AF65-F5344CB8AC3E}">
        <p14:creationId xmlns:p14="http://schemas.microsoft.com/office/powerpoint/2010/main" val="1402690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Outline</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marL="533400" lvl="0" indent="-457200">
              <a:buFont typeface="+mj-lt"/>
              <a:buAutoNum type="arabicPeriod"/>
            </a:pPr>
            <a:r>
              <a:rPr lang="en-US" dirty="0"/>
              <a:t>Intro</a:t>
            </a:r>
          </a:p>
          <a:p>
            <a:pPr marL="533400" lvl="0" indent="-457200">
              <a:buFont typeface="+mj-lt"/>
              <a:buAutoNum type="arabicPeriod"/>
            </a:pPr>
            <a:r>
              <a:rPr lang="en-US" dirty="0"/>
              <a:t>Choosing Good Team Members</a:t>
            </a:r>
          </a:p>
          <a:p>
            <a:pPr marL="533400" lvl="0" indent="-457200">
              <a:buFont typeface="+mj-lt"/>
              <a:buAutoNum type="arabicPeriod"/>
            </a:pPr>
            <a:r>
              <a:rPr lang="en-US" dirty="0"/>
              <a:t>Great Onboarding Experiences</a:t>
            </a:r>
          </a:p>
          <a:p>
            <a:pPr marL="533400" lvl="0" indent="-457200">
              <a:buFont typeface="+mj-lt"/>
              <a:buAutoNum type="arabicPeriod"/>
            </a:pPr>
            <a:r>
              <a:rPr lang="en-US" dirty="0"/>
              <a:t>Effective Mentoring Practices</a:t>
            </a:r>
          </a:p>
          <a:p>
            <a:pPr marL="533400" lvl="0" indent="-457200">
              <a:buFont typeface="+mj-lt"/>
              <a:buAutoNum type="arabicPeriod"/>
            </a:pPr>
            <a:r>
              <a:rPr lang="en-US" dirty="0"/>
              <a:t>Iterate and Improve</a:t>
            </a:r>
          </a:p>
          <a:p>
            <a:pPr marL="533400" lvl="0" indent="-457200">
              <a:buFont typeface="+mj-lt"/>
              <a:buAutoNum type="arabicPeriod"/>
            </a:pPr>
            <a:r>
              <a:rPr lang="en-US" dirty="0"/>
              <a:t>Conclusion</a:t>
            </a:r>
          </a:p>
        </p:txBody>
      </p:sp>
    </p:spTree>
    <p:extLst>
      <p:ext uri="{BB962C8B-B14F-4D97-AF65-F5344CB8AC3E}">
        <p14:creationId xmlns:p14="http://schemas.microsoft.com/office/powerpoint/2010/main" val="39017139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Credits</a:t>
            </a:r>
            <a:endParaRPr dirty="0"/>
          </a:p>
        </p:txBody>
      </p:sp>
      <p:sp>
        <p:nvSpPr>
          <p:cNvPr id="222" name="Shape 222"/>
          <p:cNvSpPr txBox="1">
            <a:spLocks noGrp="1"/>
          </p:cNvSpPr>
          <p:nvPr>
            <p:ph type="body" idx="1"/>
          </p:nvPr>
        </p:nvSpPr>
        <p:spPr>
          <a:xfrm>
            <a:off x="1049500" y="1437426"/>
            <a:ext cx="7230900" cy="27069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2400" dirty="0"/>
              <a:t>Special thanks to all the people who made and released these awesome resources for free:</a:t>
            </a:r>
            <a:endParaRPr sz="2400" dirty="0"/>
          </a:p>
          <a:p>
            <a:pPr marL="457200" lvl="0" indent="-381000" rtl="0">
              <a:lnSpc>
                <a:spcPct val="115000"/>
              </a:lnSpc>
              <a:spcBef>
                <a:spcPts val="600"/>
              </a:spcBef>
              <a:spcAft>
                <a:spcPts val="0"/>
              </a:spcAft>
              <a:buClr>
                <a:srgbClr val="434343"/>
              </a:buClr>
              <a:buSzPts val="2400"/>
              <a:buChar char="+"/>
            </a:pPr>
            <a:r>
              <a:rPr lang="en" sz="2400" dirty="0"/>
              <a:t>Presentation template by </a:t>
            </a:r>
            <a:r>
              <a:rPr lang="en" sz="2400" u="sng" dirty="0">
                <a:hlinkClick r:id="rId3"/>
              </a:rPr>
              <a:t>SlidesCarnival</a:t>
            </a:r>
            <a:endParaRPr lang="en" u="sng" dirty="0"/>
          </a:p>
          <a:p>
            <a:pPr>
              <a:lnSpc>
                <a:spcPct val="115000"/>
              </a:lnSpc>
              <a:buClr>
                <a:srgbClr val="434343"/>
              </a:buClr>
            </a:pPr>
            <a:r>
              <a:rPr lang="en-US" dirty="0"/>
              <a:t>Title font: Patrick Hand SC </a:t>
            </a:r>
            <a:r>
              <a:rPr lang="en-US" sz="1200" dirty="0"/>
              <a:t>(</a:t>
            </a:r>
            <a:r>
              <a:rPr lang="en-US" sz="1200" u="sng" dirty="0">
                <a:solidFill>
                  <a:srgbClr val="2A95B7"/>
                </a:solidFill>
                <a:hlinkClick r:id="rId4"/>
              </a:rPr>
              <a:t>https://www.fontsquirrel.com/fonts/sniglet</a:t>
            </a:r>
            <a:r>
              <a:rPr lang="en-US" sz="1200" dirty="0"/>
              <a:t>)</a:t>
            </a:r>
            <a:endParaRPr lang="en-US" sz="1000" dirty="0"/>
          </a:p>
          <a:p>
            <a:pPr indent="-317500">
              <a:lnSpc>
                <a:spcPct val="115000"/>
              </a:lnSpc>
              <a:spcBef>
                <a:spcPts val="0"/>
              </a:spcBef>
              <a:buSzPts val="1400"/>
            </a:pPr>
            <a:r>
              <a:rPr lang="en-US" dirty="0"/>
              <a:t>Body font: </a:t>
            </a:r>
            <a:r>
              <a:rPr lang="en-US" dirty="0" err="1"/>
              <a:t>Sniglet</a:t>
            </a:r>
            <a:r>
              <a:rPr lang="en-US" dirty="0"/>
              <a:t> </a:t>
            </a:r>
            <a:r>
              <a:rPr lang="en-US" sz="1200" dirty="0"/>
              <a:t>(</a:t>
            </a:r>
            <a:r>
              <a:rPr lang="en-US" sz="1200" u="sng" dirty="0">
                <a:solidFill>
                  <a:srgbClr val="2A95B7"/>
                </a:solidFill>
                <a:hlinkClick r:id="rId5"/>
              </a:rPr>
              <a:t>http://www.1001freefonts.com/patrick_hand_sc.font</a:t>
            </a:r>
            <a:r>
              <a:rPr lang="en-US" sz="1200" dirty="0"/>
              <a:t>)</a:t>
            </a:r>
            <a:endParaRPr lang="en-US" sz="1200" dirty="0">
              <a:solidFill>
                <a:srgbClr val="2A95B7"/>
              </a:solidFill>
            </a:endParaRPr>
          </a:p>
        </p:txBody>
      </p:sp>
    </p:spTree>
    <p:extLst>
      <p:ext uri="{BB962C8B-B14F-4D97-AF65-F5344CB8AC3E}">
        <p14:creationId xmlns:p14="http://schemas.microsoft.com/office/powerpoint/2010/main" val="13092705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Presentation design</a:t>
            </a:r>
            <a:endParaRPr dirty="0"/>
          </a:p>
        </p:txBody>
      </p:sp>
      <p:sp>
        <p:nvSpPr>
          <p:cNvPr id="228" name="Shape 228"/>
          <p:cNvSpPr txBox="1">
            <a:spLocks noGrp="1"/>
          </p:cNvSpPr>
          <p:nvPr>
            <p:ph type="body" idx="1"/>
          </p:nvPr>
        </p:nvSpPr>
        <p:spPr>
          <a:xfrm>
            <a:off x="1049500" y="1458000"/>
            <a:ext cx="7073700" cy="24066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400" dirty="0"/>
              <a:t>This presentation uses the following typographies and colors:</a:t>
            </a:r>
            <a:endParaRPr sz="1400" dirty="0"/>
          </a:p>
          <a:p>
            <a:pPr marL="457200" lvl="0" indent="-317500" rtl="0">
              <a:lnSpc>
                <a:spcPct val="115000"/>
              </a:lnSpc>
              <a:spcBef>
                <a:spcPts val="600"/>
              </a:spcBef>
              <a:spcAft>
                <a:spcPts val="0"/>
              </a:spcAft>
              <a:buSzPts val="1400"/>
              <a:buChar char="+"/>
            </a:pPr>
            <a:r>
              <a:rPr lang="en" sz="1400" dirty="0"/>
              <a:t>Titles: Patrick Hand SC</a:t>
            </a:r>
            <a:endParaRPr sz="1400" dirty="0"/>
          </a:p>
          <a:p>
            <a:pPr marL="457200" lvl="0" indent="-317500" rtl="0">
              <a:lnSpc>
                <a:spcPct val="115000"/>
              </a:lnSpc>
              <a:spcBef>
                <a:spcPts val="0"/>
              </a:spcBef>
              <a:spcAft>
                <a:spcPts val="0"/>
              </a:spcAft>
              <a:buSzPts val="1400"/>
              <a:buChar char="+"/>
            </a:pPr>
            <a:r>
              <a:rPr lang="en" sz="1400" dirty="0"/>
              <a:t>Body copy: Sniglet</a:t>
            </a:r>
            <a:endParaRPr sz="1400" dirty="0"/>
          </a:p>
          <a:p>
            <a:pPr marL="0" lvl="0" indent="0" rtl="0">
              <a:lnSpc>
                <a:spcPct val="115000"/>
              </a:lnSpc>
              <a:spcBef>
                <a:spcPts val="600"/>
              </a:spcBef>
              <a:spcAft>
                <a:spcPts val="0"/>
              </a:spcAft>
              <a:buNone/>
            </a:pPr>
            <a:r>
              <a:rPr lang="en" sz="1400" dirty="0"/>
              <a:t>You can download the fonts on these pages:</a:t>
            </a:r>
            <a:endParaRPr sz="1400" dirty="0"/>
          </a:p>
          <a:p>
            <a:pPr marL="0" lvl="0" indent="0" rtl="0">
              <a:lnSpc>
                <a:spcPct val="115000"/>
              </a:lnSpc>
              <a:spcBef>
                <a:spcPts val="600"/>
              </a:spcBef>
              <a:spcAft>
                <a:spcPts val="0"/>
              </a:spcAft>
              <a:buNone/>
            </a:pPr>
            <a:r>
              <a:rPr lang="en" sz="1400" u="sng" dirty="0">
                <a:solidFill>
                  <a:srgbClr val="2A95B7"/>
                </a:solidFill>
                <a:hlinkClick r:id="rId3"/>
              </a:rPr>
              <a:t>https://www.fontsquirrel.com/fonts/sniglet</a:t>
            </a:r>
            <a:endParaRPr sz="1400" dirty="0">
              <a:solidFill>
                <a:srgbClr val="2A95B7"/>
              </a:solidFill>
            </a:endParaRPr>
          </a:p>
          <a:p>
            <a:pPr marL="0" lvl="0" indent="0" rtl="0">
              <a:lnSpc>
                <a:spcPct val="115000"/>
              </a:lnSpc>
              <a:spcBef>
                <a:spcPts val="600"/>
              </a:spcBef>
              <a:spcAft>
                <a:spcPts val="0"/>
              </a:spcAft>
              <a:buNone/>
            </a:pPr>
            <a:r>
              <a:rPr lang="en" sz="1400" u="sng" dirty="0">
                <a:solidFill>
                  <a:srgbClr val="2A95B7"/>
                </a:solidFill>
                <a:hlinkClick r:id="rId4"/>
              </a:rPr>
              <a:t>http://www.1001freefonts.com/patrick_hand_sc.font</a:t>
            </a:r>
            <a:endParaRPr sz="1400" dirty="0">
              <a:solidFill>
                <a:srgbClr val="2A95B7"/>
              </a:solidFill>
            </a:endParaRPr>
          </a:p>
          <a:p>
            <a:pPr marL="0" lvl="0" indent="0" rtl="0">
              <a:lnSpc>
                <a:spcPct val="115000"/>
              </a:lnSpc>
              <a:spcBef>
                <a:spcPts val="600"/>
              </a:spcBef>
              <a:spcAft>
                <a:spcPts val="0"/>
              </a:spcAft>
              <a:buNone/>
            </a:pPr>
            <a:endParaRPr sz="1400" dirty="0"/>
          </a:p>
        </p:txBody>
      </p:sp>
      <p:sp>
        <p:nvSpPr>
          <p:cNvPr id="229" name="Shape 229"/>
          <p:cNvSpPr txBox="1"/>
          <p:nvPr/>
        </p:nvSpPr>
        <p:spPr>
          <a:xfrm>
            <a:off x="1637325" y="3574850"/>
            <a:ext cx="5241900" cy="53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200">
                <a:solidFill>
                  <a:srgbClr val="666666"/>
                </a:solidFill>
                <a:latin typeface="Sniglet"/>
                <a:ea typeface="Sniglet"/>
                <a:cs typeface="Sniglet"/>
                <a:sym typeface="Sniglet"/>
              </a:rPr>
              <a:t>You don’t need to keep this slide in your presentation. It’s only here to serve you as a design guide if you need to create new slides or download the fonts to edit the presentation in PowerPoint®</a:t>
            </a:r>
            <a:endParaRPr sz="1200" dirty="0">
              <a:solidFill>
                <a:srgbClr val="666666"/>
              </a:solidFill>
              <a:latin typeface="Sniglet"/>
              <a:ea typeface="Sniglet"/>
              <a:cs typeface="Sniglet"/>
              <a:sym typeface="Sniglet"/>
            </a:endParaRPr>
          </a:p>
          <a:p>
            <a:pPr marL="0" lvl="0" indent="0" rtl="0">
              <a:spcBef>
                <a:spcPts val="0"/>
              </a:spcBef>
              <a:spcAft>
                <a:spcPts val="0"/>
              </a:spcAft>
              <a:buClr>
                <a:schemeClr val="dk1"/>
              </a:buClr>
              <a:buSzPts val="1100"/>
              <a:buFont typeface="Arial"/>
              <a:buNone/>
            </a:pPr>
            <a:endParaRPr sz="1200" dirty="0">
              <a:solidFill>
                <a:srgbClr val="666666"/>
              </a:solidFill>
              <a:latin typeface="Sniglet"/>
              <a:ea typeface="Sniglet"/>
              <a:cs typeface="Sniglet"/>
              <a:sym typeface="Sniglet"/>
            </a:endParaRPr>
          </a:p>
          <a:p>
            <a:pPr marL="0" lvl="0" indent="0" rtl="0">
              <a:spcBef>
                <a:spcPts val="0"/>
              </a:spcBef>
              <a:spcAft>
                <a:spcPts val="0"/>
              </a:spcAft>
              <a:buNone/>
            </a:pPr>
            <a:endParaRPr sz="1200" dirty="0">
              <a:solidFill>
                <a:srgbClr val="666666"/>
              </a:solidFill>
              <a:latin typeface="Sniglet"/>
              <a:ea typeface="Sniglet"/>
              <a:cs typeface="Sniglet"/>
              <a:sym typeface="Sniglet"/>
            </a:endParaRPr>
          </a:p>
        </p:txBody>
      </p:sp>
    </p:spTree>
    <p:extLst>
      <p:ext uri="{BB962C8B-B14F-4D97-AF65-F5344CB8AC3E}">
        <p14:creationId xmlns:p14="http://schemas.microsoft.com/office/powerpoint/2010/main" val="3963988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Who?</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r>
              <a:rPr lang="en-US" dirty="0"/>
              <a:t>Developers/Designer/Writers/other team members</a:t>
            </a:r>
          </a:p>
          <a:p>
            <a:r>
              <a:rPr lang="en-US" dirty="0"/>
              <a:t>Managers/Scrummasters/etc.</a:t>
            </a:r>
          </a:p>
          <a:p>
            <a:r>
              <a:rPr lang="en-US" dirty="0"/>
              <a:t>Junior-level people</a:t>
            </a:r>
          </a:p>
          <a:p>
            <a:r>
              <a:rPr lang="en-US" dirty="0"/>
              <a:t>Senior-level people</a:t>
            </a:r>
          </a:p>
          <a:p>
            <a:r>
              <a:rPr lang="en-US" dirty="0"/>
              <a:t>… basically anyone on a team</a:t>
            </a:r>
          </a:p>
        </p:txBody>
      </p:sp>
    </p:spTree>
    <p:extLst>
      <p:ext uri="{BB962C8B-B14F-4D97-AF65-F5344CB8AC3E}">
        <p14:creationId xmlns:p14="http://schemas.microsoft.com/office/powerpoint/2010/main" val="8734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Disclaimer</a:t>
            </a:r>
            <a:endParaRPr dirty="0"/>
          </a:p>
        </p:txBody>
      </p:sp>
      <p:sp>
        <p:nvSpPr>
          <p:cNvPr id="73" name="Shape 73"/>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p>
            <a:pPr marL="76200" indent="0">
              <a:buNone/>
            </a:pPr>
            <a:r>
              <a:rPr lang="en-US" dirty="0"/>
              <a:t>Based on my perspectives as a software engineer</a:t>
            </a:r>
          </a:p>
          <a:p>
            <a:pPr marL="76200" indent="0">
              <a:buNone/>
            </a:pPr>
            <a:endParaRPr lang="en-US" dirty="0"/>
          </a:p>
          <a:p>
            <a:pPr marL="76200" indent="0">
              <a:buNone/>
            </a:pPr>
            <a:r>
              <a:rPr lang="en-US" dirty="0"/>
              <a:t>Can apply to any type of team or role</a:t>
            </a:r>
          </a:p>
        </p:txBody>
      </p:sp>
    </p:spTree>
    <p:extLst>
      <p:ext uri="{BB962C8B-B14F-4D97-AF65-F5344CB8AC3E}">
        <p14:creationId xmlns:p14="http://schemas.microsoft.com/office/powerpoint/2010/main" val="581357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821550" y="1811950"/>
            <a:ext cx="55008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Intro</a:t>
            </a:r>
            <a:endParaRPr dirty="0"/>
          </a:p>
        </p:txBody>
      </p:sp>
      <p:sp>
        <p:nvSpPr>
          <p:cNvPr id="60" name="Shape 60"/>
          <p:cNvSpPr txBox="1">
            <a:spLocks noGrp="1"/>
          </p:cNvSpPr>
          <p:nvPr>
            <p:ph type="subTitle" idx="1"/>
          </p:nvPr>
        </p:nvSpPr>
        <p:spPr>
          <a:xfrm>
            <a:off x="1821550" y="2840054"/>
            <a:ext cx="55008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Why is this important? It’s not even my job!</a:t>
            </a:r>
            <a:endParaRPr dirty="0"/>
          </a:p>
        </p:txBody>
      </p:sp>
      <p:sp>
        <p:nvSpPr>
          <p:cNvPr id="61" name="Shape 61"/>
          <p:cNvSpPr/>
          <p:nvPr/>
        </p:nvSpPr>
        <p:spPr>
          <a:xfrm>
            <a:off x="1911901" y="1466349"/>
            <a:ext cx="717689" cy="628875"/>
          </a:xfrm>
          <a:custGeom>
            <a:avLst/>
            <a:gdLst/>
            <a:ahLst/>
            <a:cxnLst/>
            <a:rect l="0" t="0" r="0" b="0"/>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2A95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solidFill>
                <a:srgbClr val="2A95B7"/>
              </a:solidFill>
            </a:endParaRPr>
          </a:p>
        </p:txBody>
      </p:sp>
    </p:spTree>
    <p:extLst>
      <p:ext uri="{BB962C8B-B14F-4D97-AF65-F5344CB8AC3E}">
        <p14:creationId xmlns:p14="http://schemas.microsoft.com/office/powerpoint/2010/main" val="2901224601"/>
      </p:ext>
    </p:extLst>
  </p:cSld>
  <p:clrMapOvr>
    <a:masterClrMapping/>
  </p:clrMapOvr>
</p:sld>
</file>

<file path=ppt/theme/theme1.xml><?xml version="1.0" encoding="utf-8"?>
<a:theme xmlns:a="http://schemas.openxmlformats.org/drawingml/2006/main" name="Seyto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841</TotalTime>
  <Words>4347</Words>
  <Application>Microsoft Macintosh PowerPoint</Application>
  <PresentationFormat>On-screen Show (16:9)</PresentationFormat>
  <Paragraphs>408</Paragraphs>
  <Slides>61</Slides>
  <Notes>61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Patrick Hand SC</vt:lpstr>
      <vt:lpstr>Sniglet</vt:lpstr>
      <vt:lpstr>Arial</vt:lpstr>
      <vt:lpstr>Fira Sans</vt:lpstr>
      <vt:lpstr>Seyton template</vt:lpstr>
      <vt:lpstr>Building Your Team to Last</vt:lpstr>
      <vt:lpstr>PowerPoint Presentation</vt:lpstr>
      <vt:lpstr>PowerPoint Presentation</vt:lpstr>
      <vt:lpstr>PowerPoint Presentation</vt:lpstr>
      <vt:lpstr>Hello!</vt:lpstr>
      <vt:lpstr>Outline</vt:lpstr>
      <vt:lpstr>Who?</vt:lpstr>
      <vt:lpstr>Disclaimer</vt:lpstr>
      <vt:lpstr>Intro</vt:lpstr>
      <vt:lpstr>This started as…</vt:lpstr>
      <vt:lpstr>Why are these teams terrible!?!?</vt:lpstr>
      <vt:lpstr>Choosing Good Team Members</vt:lpstr>
      <vt:lpstr>Choosing Good Team Members</vt:lpstr>
      <vt:lpstr>Choosing Good Team Members</vt:lpstr>
      <vt:lpstr>Choosing Good Team Members</vt:lpstr>
      <vt:lpstr>PowerPoint Presentation</vt:lpstr>
      <vt:lpstr>PowerPoint Presentation</vt:lpstr>
      <vt:lpstr>Choosing Good Team Members</vt:lpstr>
      <vt:lpstr>PowerPoint Presentation</vt:lpstr>
      <vt:lpstr>Choosing Good Team Members</vt:lpstr>
      <vt:lpstr>Choosing Good Team Members</vt:lpstr>
      <vt:lpstr>Diversity Traits</vt:lpstr>
      <vt:lpstr>Choosing Good Team Members</vt:lpstr>
      <vt:lpstr>Benefits of Juniors/Interns</vt:lpstr>
      <vt:lpstr>Benefits of Juniors/Interns</vt:lpstr>
      <vt:lpstr>PowerPoint Presentation</vt:lpstr>
      <vt:lpstr>Benefits for Teams</vt:lpstr>
      <vt:lpstr>Benefits for Teams</vt:lpstr>
      <vt:lpstr>Choosing Good Team Members</vt:lpstr>
      <vt:lpstr>PowerPoint Presentation</vt:lpstr>
      <vt:lpstr>Great Onboarding Experiences</vt:lpstr>
      <vt:lpstr>PowerPoint Presentation</vt:lpstr>
      <vt:lpstr>Great Onboarding Experiences</vt:lpstr>
      <vt:lpstr>Great Onboarding Experiences</vt:lpstr>
      <vt:lpstr>Great Onboarding Experiences</vt:lpstr>
      <vt:lpstr>Great Onboarding Experiences</vt:lpstr>
      <vt:lpstr>Great Onboarding Experiences</vt:lpstr>
      <vt:lpstr>Great Onboarding Experiences</vt:lpstr>
      <vt:lpstr>PowerPoint Presentation</vt:lpstr>
      <vt:lpstr>Effective Mentoring Practices</vt:lpstr>
      <vt:lpstr>Effective Mentoring Practices</vt:lpstr>
      <vt:lpstr>Mentoring - Good Process</vt:lpstr>
      <vt:lpstr>Effective Mentoring Practices</vt:lpstr>
      <vt:lpstr>Mentoring - Good Communication</vt:lpstr>
      <vt:lpstr>Effective Mentoring Practices</vt:lpstr>
      <vt:lpstr>Good Guidance and Visioning</vt:lpstr>
      <vt:lpstr>Effective Mentoring Practices</vt:lpstr>
      <vt:lpstr>PowerPoint Presentation</vt:lpstr>
      <vt:lpstr>Iterate and Improve</vt:lpstr>
      <vt:lpstr>Iterate and Improve</vt:lpstr>
      <vt:lpstr>Iterate and Improve</vt:lpstr>
      <vt:lpstr>Iterate and Improve</vt:lpstr>
      <vt:lpstr>Iterate and Improve</vt:lpstr>
      <vt:lpstr>Iterate and Improve</vt:lpstr>
      <vt:lpstr>PowerPoint Presentation</vt:lpstr>
      <vt:lpstr>Conclusion</vt:lpstr>
      <vt:lpstr>Conclusion</vt:lpstr>
      <vt:lpstr>PowerPoint Presentation</vt:lpstr>
      <vt:lpstr>Thanks!</vt:lpstr>
      <vt:lpstr>Credits</vt:lpstr>
      <vt:lpstr>Presentation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Your Team to Last</dc:title>
  <dc:creator>Sarah W</dc:creator>
  <cp:lastModifiedBy>Sarah Withee</cp:lastModifiedBy>
  <cp:revision>45</cp:revision>
  <cp:lastPrinted>2018-05-02T15:36:10Z</cp:lastPrinted>
  <dcterms:modified xsi:type="dcterms:W3CDTF">2019-01-11T20:41:12Z</dcterms:modified>
</cp:coreProperties>
</file>